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52" r:id="rId2"/>
    <p:sldId id="553" r:id="rId3"/>
    <p:sldId id="555" r:id="rId4"/>
    <p:sldId id="607" r:id="rId5"/>
    <p:sldId id="608" r:id="rId6"/>
    <p:sldId id="596" r:id="rId7"/>
    <p:sldId id="597" r:id="rId8"/>
    <p:sldId id="598" r:id="rId9"/>
    <p:sldId id="603" r:id="rId10"/>
    <p:sldId id="583" r:id="rId11"/>
    <p:sldId id="595" r:id="rId12"/>
    <p:sldId id="584" r:id="rId13"/>
    <p:sldId id="604" r:id="rId14"/>
    <p:sldId id="606" r:id="rId15"/>
    <p:sldId id="605" r:id="rId16"/>
    <p:sldId id="579" r:id="rId17"/>
    <p:sldId id="601" r:id="rId18"/>
    <p:sldId id="602" r:id="rId19"/>
    <p:sldId id="609" r:id="rId20"/>
    <p:sldId id="6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8D96"/>
    <a:srgbClr val="545454"/>
    <a:srgbClr val="9A92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8" d="100"/>
          <a:sy n="108" d="100"/>
        </p:scale>
        <p:origin x="656" y="184"/>
      </p:cViewPr>
      <p:guideLst/>
    </p:cSldViewPr>
  </p:slideViewPr>
  <p:notesTextViewPr>
    <p:cViewPr>
      <p:scale>
        <a:sx n="1" d="1"/>
        <a:sy n="1" d="1"/>
      </p:scale>
      <p:origin x="0" y="0"/>
    </p:cViewPr>
  </p:notesTextViewPr>
  <p:sorterViewPr>
    <p:cViewPr>
      <p:scale>
        <a:sx n="100" d="100"/>
        <a:sy n="100" d="100"/>
      </p:scale>
      <p:origin x="0" y="-30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58BE0-5189-40BB-B1F8-A576C6B74033}" type="datetimeFigureOut">
              <a:rPr lang="en-GB" smtClean="0"/>
              <a:t>18/10/2022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B7D41-B0D0-401B-97C4-69F7B52A3639}" type="slidenum">
              <a:rPr lang="en-GB" smtClean="0"/>
              <a:t>‹#›</a:t>
            </a:fld>
            <a:endParaRPr lang="en-GB"/>
          </a:p>
        </p:txBody>
      </p:sp>
    </p:spTree>
    <p:extLst>
      <p:ext uri="{BB962C8B-B14F-4D97-AF65-F5344CB8AC3E}">
        <p14:creationId xmlns:p14="http://schemas.microsoft.com/office/powerpoint/2010/main" val="123761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D66F7-9D3A-1766-BE8F-AAD9B7B7BBA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79DCA75A-B1C5-62EA-5513-07CBF107E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E89E388D-4DB3-DE5D-93C7-F6BFE4374593}"/>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5" name="Tijdelijke aanduiding voor voettekst 4">
            <a:extLst>
              <a:ext uri="{FF2B5EF4-FFF2-40B4-BE49-F238E27FC236}">
                <a16:creationId xmlns:a16="http://schemas.microsoft.com/office/drawing/2014/main" id="{6A578E44-8E45-E844-921D-F4DC877263A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A4043BA-C119-400A-7E1C-674ADA839321}"/>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3019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C2FE1-2339-4588-A537-7508DC71E532}"/>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F936EEE1-A7C5-30FD-8056-5F8748CB317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35F962A-1073-A0E9-2DEE-61776B8148AF}"/>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5" name="Tijdelijke aanduiding voor voettekst 4">
            <a:extLst>
              <a:ext uri="{FF2B5EF4-FFF2-40B4-BE49-F238E27FC236}">
                <a16:creationId xmlns:a16="http://schemas.microsoft.com/office/drawing/2014/main" id="{D1D6BC3B-B22B-3D05-86FF-614E6D74DE0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514AC081-0A15-E26D-6CB5-607D70DF56B6}"/>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393635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6F80E58-5FD3-7F61-A4CF-FD8977CCC7AE}"/>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5ECDB9DF-1BB0-E893-22D3-D23510E6057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29A09FF-D850-7FC2-9FD0-EBDF6FCA5CAC}"/>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5" name="Tijdelijke aanduiding voor voettekst 4">
            <a:extLst>
              <a:ext uri="{FF2B5EF4-FFF2-40B4-BE49-F238E27FC236}">
                <a16:creationId xmlns:a16="http://schemas.microsoft.com/office/drawing/2014/main" id="{2E3EC300-84EC-D97C-F90F-1F3BF7E0EB3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EB66A1A-B01D-62A9-4430-7F6C1FD0C97F}"/>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194193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Title and Content">
    <p:bg>
      <p:bgPr>
        <a:solidFill>
          <a:schemeClr val="lt1"/>
        </a:solidFill>
        <a:effectLst/>
      </p:bgPr>
    </p:bg>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270525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7D29C-A863-A738-36ED-8EE7C877ED0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7B893BA1-4B4A-244B-DF86-7F95D4D3869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685828F-4FD4-E4BA-FB69-C6CA491E45C4}"/>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5" name="Tijdelijke aanduiding voor voettekst 4">
            <a:extLst>
              <a:ext uri="{FF2B5EF4-FFF2-40B4-BE49-F238E27FC236}">
                <a16:creationId xmlns:a16="http://schemas.microsoft.com/office/drawing/2014/main" id="{DAC3CA3C-2028-06A8-D1C2-7A492B88C3E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550537AE-7286-CE68-34F8-6803D7C1A382}"/>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263218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A35D1-5ABA-9963-394D-8F6C70CB561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4F44A0C1-D5ED-30FF-7EB1-E49A4F68F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69EADD1-4874-8A45-FEBC-0EC6006A4505}"/>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5" name="Tijdelijke aanduiding voor voettekst 4">
            <a:extLst>
              <a:ext uri="{FF2B5EF4-FFF2-40B4-BE49-F238E27FC236}">
                <a16:creationId xmlns:a16="http://schemas.microsoft.com/office/drawing/2014/main" id="{FD432F2C-4C09-B203-F841-D2DCD73C127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F437CB9-276A-9DFC-7CDC-5CBA72193F35}"/>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15245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486EE-CA2C-834A-F6A9-7372B2B37C02}"/>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869BF9-5403-594E-6A21-8B871D89E9A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F1D3C6EC-C429-DFDB-1161-AD12D2299A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37038583-CBA2-DB05-FCFD-CAAA37C3F816}"/>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6" name="Tijdelijke aanduiding voor voettekst 5">
            <a:extLst>
              <a:ext uri="{FF2B5EF4-FFF2-40B4-BE49-F238E27FC236}">
                <a16:creationId xmlns:a16="http://schemas.microsoft.com/office/drawing/2014/main" id="{73D6B0F6-CBD9-4E56-123E-375B10D7A7A4}"/>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A703C030-BE1E-1CF5-9448-0481E7DF13A4}"/>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23136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7DC75-DABD-119E-C3E4-3F4436A78E8B}"/>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EBEED69-64FB-B793-6E05-D7B71AB6FE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BC8A8D0-05DB-F19C-E5B5-8FDDAE42B92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EDF5232A-6CE9-2A48-2E39-4DA6DD7E6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A52FDFF-2084-E2D9-9283-A19E0B34D10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DD5B0DAD-467E-147F-87D0-23F4B471995C}"/>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8" name="Tijdelijke aanduiding voor voettekst 7">
            <a:extLst>
              <a:ext uri="{FF2B5EF4-FFF2-40B4-BE49-F238E27FC236}">
                <a16:creationId xmlns:a16="http://schemas.microsoft.com/office/drawing/2014/main" id="{242AE54D-ABB4-A71A-42C0-E1DD218D2F76}"/>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0BD6DF99-B62B-4A44-889B-D17957C06E80}"/>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316912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0793A-DCD2-B5F5-0963-FEF6BCA66CC2}"/>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FADFA2A8-764B-D9DA-0778-E48A34ED51D9}"/>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4" name="Tijdelijke aanduiding voor voettekst 3">
            <a:extLst>
              <a:ext uri="{FF2B5EF4-FFF2-40B4-BE49-F238E27FC236}">
                <a16:creationId xmlns:a16="http://schemas.microsoft.com/office/drawing/2014/main" id="{5BDAFBE7-7CAC-6644-5B72-0905AEB80E09}"/>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84329FE2-2868-6E87-BBA0-335A30B930C4}"/>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29248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80A7E4D-4332-6098-DC07-76769B12A258}"/>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3" name="Tijdelijke aanduiding voor voettekst 2">
            <a:extLst>
              <a:ext uri="{FF2B5EF4-FFF2-40B4-BE49-F238E27FC236}">
                <a16:creationId xmlns:a16="http://schemas.microsoft.com/office/drawing/2014/main" id="{96E10913-85EC-7120-ADEB-74995F382220}"/>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CDB4149B-BA09-F60C-BBC7-791AC90E6384}"/>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241581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E59D2-1A87-92FE-A41D-93D79A4AF8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3E62B42-BEBF-FD40-2779-89B1D4EBE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D5A441D6-BE70-FB37-C81A-AF7A84FD1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1FC52A-7846-57F8-EC70-2C7D4B5CF92E}"/>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6" name="Tijdelijke aanduiding voor voettekst 5">
            <a:extLst>
              <a:ext uri="{FF2B5EF4-FFF2-40B4-BE49-F238E27FC236}">
                <a16:creationId xmlns:a16="http://schemas.microsoft.com/office/drawing/2014/main" id="{4B4270F8-3074-5D4A-6B8F-48B9D322862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E8F9E744-DFC8-1437-8F2E-C9F17A69F1FE}"/>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426497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32300-B99C-7C50-611D-5D1EC45CEE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6465AF47-5693-39F2-F8FF-35DA14218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D90FE1E7-9F6F-EAA2-90E2-3BF0108C5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E46846F-E0D2-741E-CAA6-C712B2037B8B}"/>
              </a:ext>
            </a:extLst>
          </p:cNvPr>
          <p:cNvSpPr>
            <a:spLocks noGrp="1"/>
          </p:cNvSpPr>
          <p:nvPr>
            <p:ph type="dt" sz="half" idx="10"/>
          </p:nvPr>
        </p:nvSpPr>
        <p:spPr/>
        <p:txBody>
          <a:bodyPr/>
          <a:lstStyle/>
          <a:p>
            <a:fld id="{E5795DBF-FC5F-4167-B219-B050D07B4A3F}" type="datetimeFigureOut">
              <a:rPr lang="en-GB" smtClean="0"/>
              <a:t>18/10/2022</a:t>
            </a:fld>
            <a:endParaRPr lang="en-GB"/>
          </a:p>
        </p:txBody>
      </p:sp>
      <p:sp>
        <p:nvSpPr>
          <p:cNvPr id="6" name="Tijdelijke aanduiding voor voettekst 5">
            <a:extLst>
              <a:ext uri="{FF2B5EF4-FFF2-40B4-BE49-F238E27FC236}">
                <a16:creationId xmlns:a16="http://schemas.microsoft.com/office/drawing/2014/main" id="{0AA0C94F-361A-0AF4-85B8-3C7C64C83A4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D6618FCD-5D59-E42E-39C6-440473B33FE2}"/>
              </a:ext>
            </a:extLst>
          </p:cNvPr>
          <p:cNvSpPr>
            <a:spLocks noGrp="1"/>
          </p:cNvSpPr>
          <p:nvPr>
            <p:ph type="sldNum" sz="quarter" idx="12"/>
          </p:nvPr>
        </p:nvSpPr>
        <p:spPr/>
        <p:txBody>
          <a:bodyPr/>
          <a:lstStyle/>
          <a:p>
            <a:fld id="{1C3F85E1-5668-4B74-AE29-071391A5BBD5}" type="slidenum">
              <a:rPr lang="en-GB" smtClean="0"/>
              <a:t>‹#›</a:t>
            </a:fld>
            <a:endParaRPr lang="en-GB"/>
          </a:p>
        </p:txBody>
      </p:sp>
    </p:spTree>
    <p:extLst>
      <p:ext uri="{BB962C8B-B14F-4D97-AF65-F5344CB8AC3E}">
        <p14:creationId xmlns:p14="http://schemas.microsoft.com/office/powerpoint/2010/main" val="359867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6A434A6-442E-83A3-BDA7-D8BFE5A7E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CF359C8-E007-6991-683D-4584DA800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706EDD0-F5A3-2B43-3258-02D9A8A9F8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95DBF-FC5F-4167-B219-B050D07B4A3F}" type="datetimeFigureOut">
              <a:rPr lang="en-GB" smtClean="0"/>
              <a:t>18/10/2022</a:t>
            </a:fld>
            <a:endParaRPr lang="en-GB"/>
          </a:p>
        </p:txBody>
      </p:sp>
      <p:sp>
        <p:nvSpPr>
          <p:cNvPr id="5" name="Tijdelijke aanduiding voor voettekst 4">
            <a:extLst>
              <a:ext uri="{FF2B5EF4-FFF2-40B4-BE49-F238E27FC236}">
                <a16:creationId xmlns:a16="http://schemas.microsoft.com/office/drawing/2014/main" id="{D26AECF4-C22F-7C4D-BA7D-5BC19B0A6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675AB30E-62BA-23AE-EEE0-4F6CC9D69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F85E1-5668-4B74-AE29-071391A5BBD5}" type="slidenum">
              <a:rPr lang="en-GB" smtClean="0"/>
              <a:t>‹#›</a:t>
            </a:fld>
            <a:endParaRPr lang="en-GB"/>
          </a:p>
        </p:txBody>
      </p:sp>
    </p:spTree>
    <p:extLst>
      <p:ext uri="{BB962C8B-B14F-4D97-AF65-F5344CB8AC3E}">
        <p14:creationId xmlns:p14="http://schemas.microsoft.com/office/powerpoint/2010/main" val="3402538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www.glownaturalwellness.com/" TargetMode="External"/><Relationship Id="rId13" Type="http://schemas.openxmlformats.org/officeDocument/2006/relationships/hyperlink" Target="https://bohobeautiful.life/" TargetMode="External"/><Relationship Id="rId3" Type="http://schemas.openxmlformats.org/officeDocument/2006/relationships/hyperlink" Target="https://drmariza.com/blog/" TargetMode="External"/><Relationship Id="rId7" Type="http://schemas.openxmlformats.org/officeDocument/2006/relationships/hyperlink" Target="https://www.larabriden.com/" TargetMode="External"/><Relationship Id="rId12" Type="http://schemas.openxmlformats.org/officeDocument/2006/relationships/hyperlink" Target="https://silathajourney.com/" TargetMode="External"/><Relationship Id="rId2" Type="http://schemas.openxmlformats.org/officeDocument/2006/relationships/hyperlink" Target="https://www.drnorthrup.com/" TargetMode="External"/><Relationship Id="rId1" Type="http://schemas.openxmlformats.org/officeDocument/2006/relationships/slideLayout" Target="../slideLayouts/slideLayout12.xml"/><Relationship Id="rId6" Type="http://schemas.openxmlformats.org/officeDocument/2006/relationships/hyperlink" Target="https://drannacabeca.com/" TargetMode="External"/><Relationship Id="rId11" Type="http://schemas.openxmlformats.org/officeDocument/2006/relationships/hyperlink" Target="https://theplantfedgut.com/" TargetMode="External"/><Relationship Id="rId5" Type="http://schemas.openxmlformats.org/officeDocument/2006/relationships/hyperlink" Target="https://www.bookdepository.com/Perimenopause-Solution-Dr-Shahzadi-Harper/9781785043642" TargetMode="External"/><Relationship Id="rId10" Type="http://schemas.openxmlformats.org/officeDocument/2006/relationships/hyperlink" Target="https://www.brendadavisrd.com/" TargetMode="External"/><Relationship Id="rId4" Type="http://schemas.openxmlformats.org/officeDocument/2006/relationships/hyperlink" Target="https://reliefsummit.com/" TargetMode="External"/><Relationship Id="rId9" Type="http://schemas.openxmlformats.org/officeDocument/2006/relationships/hyperlink" Target="https://www.masteringdiabetes.org/" TargetMode="External"/><Relationship Id="rId14" Type="http://schemas.openxmlformats.org/officeDocument/2006/relationships/hyperlink" Target="https://mei-lanmaurits.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etichealthinstitute.org/" TargetMode="External"/><Relationship Id="rId2" Type="http://schemas.openxmlformats.org/officeDocument/2006/relationships/hyperlink" Target="https://www.liveleanhealth.com/podcast" TargetMode="Externa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https://open.spotify.com/show/6Tf56vudpD15wFMxGaWl9v" TargetMode="External"/><Relationship Id="rId7" Type="http://schemas.openxmlformats.org/officeDocument/2006/relationships/hyperlink" Target="http://www.liveleanhealth.com/"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s://music.amazon.co.uk/podcasts/f9454b58-502d-4126-a027-6ec20cbafdc8/the-green-life?refMarker=null" TargetMode="External"/><Relationship Id="rId5" Type="http://schemas.openxmlformats.org/officeDocument/2006/relationships/hyperlink" Target="https://podcasts.google.com/feed/aHR0cHM6Ly9mZWVkcy5zaW1wbGVjYXN0LmNvbS9vRHJyRU45Ug?sa=X&amp;ved=0CAMQ4aUDahcKEwjozpDz46T2AhUAAAAAHQAAAAAQNw" TargetMode="External"/><Relationship Id="rId4" Type="http://schemas.openxmlformats.org/officeDocument/2006/relationships/hyperlink" Target="https://podcasts.apple.com/gb/podcast/the-green-life/id160706925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455748" y="972424"/>
            <a:ext cx="7619473" cy="106285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New Beginnings </a:t>
            </a:r>
          </a:p>
          <a:p>
            <a:r>
              <a:rPr lang="en-US" sz="3200" dirty="0"/>
              <a:t>Thriving through Peri and Menopause </a:t>
            </a:r>
            <a:endParaRPr lang="en-GB" sz="3200" dirty="0"/>
          </a:p>
        </p:txBody>
      </p:sp>
      <p:sp>
        <p:nvSpPr>
          <p:cNvPr id="9" name="TextBox 5">
            <a:extLst>
              <a:ext uri="{FF2B5EF4-FFF2-40B4-BE49-F238E27FC236}">
                <a16:creationId xmlns:a16="http://schemas.microsoft.com/office/drawing/2014/main" id="{CDE23525-F034-4595-BE2A-1358A1BEC084}"/>
              </a:ext>
            </a:extLst>
          </p:cNvPr>
          <p:cNvSpPr txBox="1"/>
          <p:nvPr/>
        </p:nvSpPr>
        <p:spPr>
          <a:xfrm>
            <a:off x="6580874" y="5837128"/>
            <a:ext cx="5298429"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00000"/>
              </a:lnSpc>
              <a:buClr>
                <a:srgbClr val="8A817F"/>
              </a:buClr>
              <a:defRPr/>
            </a:pPr>
            <a:r>
              <a:rPr kumimoji="0" lang="en-US" sz="1600" b="1" i="0" u="none" strike="noStrike" kern="0" cap="none" spc="75" normalizeH="0" baseline="0" noProof="0" dirty="0">
                <a:ln>
                  <a:noFill/>
                </a:ln>
                <a:solidFill>
                  <a:srgbClr val="948A7E"/>
                </a:solidFill>
                <a:effectLst/>
                <a:uLnTx/>
                <a:uFillTx/>
                <a:latin typeface="Lora"/>
                <a:cs typeface="Lora"/>
                <a:sym typeface="Arial"/>
              </a:rPr>
              <a:t>Chantal Di Donato</a:t>
            </a:r>
          </a:p>
          <a:p>
            <a:pPr>
              <a:lnSpc>
                <a:spcPct val="100000"/>
              </a:lnSpc>
              <a:buClr>
                <a:srgbClr val="8A817F"/>
              </a:buClr>
              <a:defRPr/>
            </a:pPr>
            <a:r>
              <a:rPr lang="en-US" sz="1600" b="1" kern="0" spc="75" dirty="0">
                <a:solidFill>
                  <a:srgbClr val="948A7E"/>
                </a:solidFill>
                <a:sym typeface="Arial"/>
              </a:rPr>
              <a:t>Holistic  Health, Nutrition and Movement  Coach</a:t>
            </a:r>
          </a:p>
          <a:p>
            <a:pPr>
              <a:lnSpc>
                <a:spcPct val="100000"/>
              </a:lnSpc>
              <a:buClr>
                <a:srgbClr val="8A817F"/>
              </a:buClr>
              <a:defRPr/>
            </a:pPr>
            <a:r>
              <a:rPr kumimoji="0" lang="en-US" sz="1600" b="1" i="0" u="none" strike="noStrike" kern="0" cap="none" spc="75" normalizeH="0" baseline="0" noProof="0" dirty="0">
                <a:ln>
                  <a:noFill/>
                </a:ln>
                <a:solidFill>
                  <a:srgbClr val="948A7E"/>
                </a:solidFill>
                <a:effectLst/>
                <a:uLnTx/>
                <a:uFillTx/>
                <a:latin typeface="Lora"/>
                <a:cs typeface="Lora"/>
                <a:sym typeface="Arial"/>
              </a:rPr>
              <a:t>Founder of </a:t>
            </a:r>
            <a:r>
              <a:rPr lang="en-US" sz="1600" b="1" kern="0" spc="75" dirty="0">
                <a:solidFill>
                  <a:srgbClr val="948A7E"/>
                </a:solidFill>
                <a:sym typeface="Arial"/>
              </a:rPr>
              <a:t>Live Lean Health </a:t>
            </a:r>
          </a:p>
        </p:txBody>
      </p:sp>
    </p:spTree>
    <p:extLst>
      <p:ext uri="{BB962C8B-B14F-4D97-AF65-F5344CB8AC3E}">
        <p14:creationId xmlns:p14="http://schemas.microsoft.com/office/powerpoint/2010/main" val="413894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857420"/>
            <a:ext cx="10292272"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Diet </a:t>
            </a:r>
            <a:r>
              <a:rPr lang="en-US" sz="4000" b="1" dirty="0"/>
              <a:t>(Managing insulin resistance is key) </a:t>
            </a:r>
            <a:r>
              <a:rPr lang="en-US" sz="4000" dirty="0"/>
              <a:t> </a:t>
            </a:r>
            <a:endParaRPr lang="en-GB" sz="4000"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24071" y="1529142"/>
            <a:ext cx="8028043" cy="40229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r>
              <a:rPr lang="en-GB" sz="1600" dirty="0"/>
              <a:t>Wholefoods, Plant based diet </a:t>
            </a:r>
            <a:endParaRPr lang="en-GB" sz="1600" dirty="0">
              <a:solidFill>
                <a:srgbClr val="FF0000"/>
              </a:solidFill>
            </a:endParaRPr>
          </a:p>
          <a:p>
            <a:pPr marL="285750" indent="-285750">
              <a:lnSpc>
                <a:spcPct val="150000"/>
              </a:lnSpc>
              <a:buFont typeface="Arial" panose="020B0604020202020204" pitchFamily="34" charset="0"/>
              <a:buChar char="•"/>
            </a:pPr>
            <a:r>
              <a:rPr lang="en-GB" sz="1600" dirty="0"/>
              <a:t>YES to wholesome, good fats. BAN the trans fatty acids</a:t>
            </a:r>
          </a:p>
          <a:p>
            <a:pPr marL="285750" indent="-285750">
              <a:lnSpc>
                <a:spcPct val="150000"/>
              </a:lnSpc>
              <a:buFont typeface="Arial" panose="020B0604020202020204" pitchFamily="34" charset="0"/>
              <a:buChar char="•"/>
            </a:pPr>
            <a:r>
              <a:rPr lang="en-GB" sz="1600" dirty="0"/>
              <a:t>High Fiber </a:t>
            </a:r>
          </a:p>
          <a:p>
            <a:pPr marL="285750" indent="-285750">
              <a:lnSpc>
                <a:spcPct val="150000"/>
              </a:lnSpc>
              <a:buFont typeface="Arial" panose="020B0604020202020204" pitchFamily="34" charset="0"/>
              <a:buChar char="•"/>
            </a:pPr>
            <a:r>
              <a:rPr lang="en-GB" sz="1600" dirty="0"/>
              <a:t>Anti-oxidants packed </a:t>
            </a:r>
          </a:p>
          <a:p>
            <a:pPr marL="285750" indent="-285750">
              <a:lnSpc>
                <a:spcPct val="150000"/>
              </a:lnSpc>
              <a:buFont typeface="Arial" panose="020B0604020202020204" pitchFamily="34" charset="0"/>
              <a:buChar char="•"/>
            </a:pPr>
            <a:r>
              <a:rPr lang="en-GB" sz="1600" dirty="0"/>
              <a:t>Organic is important </a:t>
            </a:r>
          </a:p>
          <a:p>
            <a:pPr marL="285750" indent="-285750">
              <a:lnSpc>
                <a:spcPct val="150000"/>
              </a:lnSpc>
              <a:buFont typeface="Arial" panose="020B0604020202020204" pitchFamily="34" charset="0"/>
              <a:buChar char="•"/>
            </a:pPr>
            <a:r>
              <a:rPr lang="en-GB" sz="1600" dirty="0"/>
              <a:t>Avoiding endocrine disrupting foods (e.g. heavy metals and plastics in fish)</a:t>
            </a:r>
          </a:p>
          <a:p>
            <a:pPr marL="285750" indent="-285750">
              <a:lnSpc>
                <a:spcPct val="150000"/>
              </a:lnSpc>
              <a:buFont typeface="Arial" panose="020B0604020202020204" pitchFamily="34" charset="0"/>
              <a:buChar char="•"/>
            </a:pPr>
            <a:r>
              <a:rPr lang="en-GB" sz="1600" dirty="0"/>
              <a:t>Fruit is not the enemy </a:t>
            </a:r>
          </a:p>
          <a:p>
            <a:pPr marL="285750" indent="-285750">
              <a:lnSpc>
                <a:spcPct val="150000"/>
              </a:lnSpc>
              <a:buFont typeface="Arial" panose="020B0604020202020204" pitchFamily="34" charset="0"/>
              <a:buChar char="•"/>
            </a:pPr>
            <a:r>
              <a:rPr lang="en-GB" sz="1600" dirty="0"/>
              <a:t>Avoid extra hormones </a:t>
            </a:r>
          </a:p>
          <a:p>
            <a:pPr marL="285750" indent="-285750">
              <a:lnSpc>
                <a:spcPct val="150000"/>
              </a:lnSpc>
              <a:buFont typeface="Arial" panose="020B0604020202020204" pitchFamily="34" charset="0"/>
              <a:buChar char="•"/>
            </a:pPr>
            <a:r>
              <a:rPr lang="en-GB" sz="1600" dirty="0"/>
              <a:t>Eliminate alcohol and simple sugars  !!!!</a:t>
            </a:r>
          </a:p>
          <a:p>
            <a:pPr marL="285750" indent="-285750">
              <a:lnSpc>
                <a:spcPct val="150000"/>
              </a:lnSpc>
              <a:buFont typeface="Arial" panose="020B0604020202020204" pitchFamily="34" charset="0"/>
              <a:buChar char="•"/>
            </a:pPr>
            <a:r>
              <a:rPr lang="en-GB" sz="1600" dirty="0"/>
              <a:t>Friends: Greens, Beans, Nuts, Seeds and Wholegrains*</a:t>
            </a:r>
          </a:p>
          <a:p>
            <a:pPr>
              <a:lnSpc>
                <a:spcPct val="150000"/>
              </a:lnSpc>
            </a:pPr>
            <a:endParaRPr lang="en-GB" sz="1600" dirty="0"/>
          </a:p>
        </p:txBody>
      </p:sp>
    </p:spTree>
    <p:extLst>
      <p:ext uri="{BB962C8B-B14F-4D97-AF65-F5344CB8AC3E}">
        <p14:creationId xmlns:p14="http://schemas.microsoft.com/office/powerpoint/2010/main" val="164059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857420"/>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What about HRT?</a:t>
            </a:r>
            <a:endParaRPr lang="en-GB"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24071" y="1529142"/>
            <a:ext cx="6827437" cy="402302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r>
              <a:rPr lang="en-GB" sz="1600" dirty="0"/>
              <a:t>TEST hormones levels  before you make any decision. Do not just rely on symptoms </a:t>
            </a:r>
            <a:endParaRPr lang="en-GB" sz="1600" dirty="0">
              <a:sym typeface="Wingdings" panose="05000000000000000000" pitchFamily="2" charset="2"/>
            </a:endParaRPr>
          </a:p>
          <a:p>
            <a:pPr marL="285750" indent="-285750">
              <a:lnSpc>
                <a:spcPct val="150000"/>
              </a:lnSpc>
              <a:buFont typeface="Arial" panose="020B0604020202020204" pitchFamily="34" charset="0"/>
              <a:buChar char="•"/>
            </a:pPr>
            <a:r>
              <a:rPr lang="en-GB" sz="1600" dirty="0"/>
              <a:t>Educate yourself ahead of your conversation with your doctor </a:t>
            </a:r>
          </a:p>
          <a:p>
            <a:pPr marL="285750" indent="-285750">
              <a:lnSpc>
                <a:spcPct val="150000"/>
              </a:lnSpc>
              <a:buFont typeface="Arial" panose="020B0604020202020204" pitchFamily="34" charset="0"/>
              <a:buChar char="•"/>
            </a:pPr>
            <a:r>
              <a:rPr lang="en-GB" sz="1600" dirty="0"/>
              <a:t>Look into Bioidentical hormones </a:t>
            </a:r>
          </a:p>
          <a:p>
            <a:pPr marL="285750" indent="-285750">
              <a:lnSpc>
                <a:spcPct val="150000"/>
              </a:lnSpc>
              <a:buFont typeface="Arial" panose="020B0604020202020204" pitchFamily="34" charset="0"/>
              <a:buChar char="•"/>
            </a:pPr>
            <a:r>
              <a:rPr lang="en-GB" sz="1600" dirty="0"/>
              <a:t>Look into food as supplements (Soy, Yams, Pueraria </a:t>
            </a:r>
            <a:r>
              <a:rPr lang="en-GB" sz="1600" dirty="0" err="1"/>
              <a:t>Mirifica</a:t>
            </a:r>
            <a:r>
              <a:rPr lang="en-GB" sz="1600" dirty="0"/>
              <a:t>, Vitex..)</a:t>
            </a:r>
          </a:p>
          <a:p>
            <a:pPr marL="285750" indent="-285750">
              <a:lnSpc>
                <a:spcPct val="150000"/>
              </a:lnSpc>
              <a:buFont typeface="Arial" panose="020B0604020202020204" pitchFamily="34" charset="0"/>
              <a:buChar char="•"/>
            </a:pPr>
            <a:r>
              <a:rPr lang="en-GB" sz="1600" dirty="0"/>
              <a:t> Take supplements to avoid deficiencies and to complement</a:t>
            </a:r>
          </a:p>
          <a:p>
            <a:pPr marL="285750" indent="-285750">
              <a:lnSpc>
                <a:spcPct val="150000"/>
              </a:lnSpc>
              <a:buFont typeface="Arial" panose="020B0604020202020204" pitchFamily="34" charset="0"/>
              <a:buChar char="•"/>
            </a:pPr>
            <a:r>
              <a:rPr lang="en-GB" sz="1600" dirty="0" err="1"/>
              <a:t>Adaptogenic</a:t>
            </a:r>
            <a:r>
              <a:rPr lang="en-GB" sz="1600" dirty="0"/>
              <a:t> herbs are powerful too </a:t>
            </a:r>
          </a:p>
          <a:p>
            <a:pPr>
              <a:lnSpc>
                <a:spcPct val="150000"/>
              </a:lnSpc>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180453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857420"/>
            <a:ext cx="9491816"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Lifestyle</a:t>
            </a:r>
            <a:r>
              <a:rPr lang="en-US" dirty="0"/>
              <a:t>  </a:t>
            </a:r>
            <a:endParaRPr lang="en-GB"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79730" y="1803181"/>
            <a:ext cx="8132041" cy="47616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r>
              <a:rPr lang="en-GB" sz="1600" dirty="0"/>
              <a:t>Communicate with your circle (family, work, etc) and share what’s changing</a:t>
            </a:r>
          </a:p>
          <a:p>
            <a:pPr marL="285750" indent="-285750">
              <a:lnSpc>
                <a:spcPct val="150000"/>
              </a:lnSpc>
              <a:buFont typeface="Arial" panose="020B0604020202020204" pitchFamily="34" charset="0"/>
              <a:buChar char="•"/>
            </a:pPr>
            <a:r>
              <a:rPr lang="en-GB" sz="1600" dirty="0"/>
              <a:t>Meditate daily</a:t>
            </a:r>
          </a:p>
          <a:p>
            <a:pPr marL="285750" indent="-285750">
              <a:lnSpc>
                <a:spcPct val="150000"/>
              </a:lnSpc>
              <a:buFont typeface="Arial" panose="020B0604020202020204" pitchFamily="34" charset="0"/>
              <a:buChar char="•"/>
            </a:pPr>
            <a:r>
              <a:rPr lang="en-GB" sz="1600" dirty="0"/>
              <a:t>Deal with old trauma and feelings </a:t>
            </a:r>
          </a:p>
          <a:p>
            <a:pPr marL="285750" indent="-285750">
              <a:lnSpc>
                <a:spcPct val="150000"/>
              </a:lnSpc>
              <a:buFont typeface="Arial" panose="020B0604020202020204" pitchFamily="34" charset="0"/>
              <a:buChar char="•"/>
            </a:pPr>
            <a:r>
              <a:rPr lang="en-GB" sz="1600" dirty="0"/>
              <a:t>Surround yourself with people who nurture YOU</a:t>
            </a:r>
          </a:p>
          <a:p>
            <a:pPr marL="285750" indent="-285750">
              <a:lnSpc>
                <a:spcPct val="150000"/>
              </a:lnSpc>
              <a:buFont typeface="Arial" panose="020B0604020202020204" pitchFamily="34" charset="0"/>
              <a:buChar char="•"/>
            </a:pPr>
            <a:r>
              <a:rPr lang="en-GB" sz="1600" dirty="0"/>
              <a:t>Exercise, move and stay supple</a:t>
            </a:r>
          </a:p>
          <a:p>
            <a:pPr marL="285750" indent="-285750">
              <a:lnSpc>
                <a:spcPct val="150000"/>
              </a:lnSpc>
              <a:buFont typeface="Arial" panose="020B0604020202020204" pitchFamily="34" charset="0"/>
              <a:buChar char="•"/>
            </a:pPr>
            <a:r>
              <a:rPr lang="en-GB" sz="1600" dirty="0"/>
              <a:t>Stop acknowledging  your  calendar age </a:t>
            </a:r>
          </a:p>
          <a:p>
            <a:pPr marL="285750" indent="-285750">
              <a:lnSpc>
                <a:spcPct val="150000"/>
              </a:lnSpc>
              <a:buFont typeface="Arial" panose="020B0604020202020204" pitchFamily="34" charset="0"/>
              <a:buChar char="•"/>
            </a:pPr>
            <a:r>
              <a:rPr lang="en-GB" sz="1600" dirty="0"/>
              <a:t>Nurture your sleeping patterns </a:t>
            </a:r>
          </a:p>
          <a:p>
            <a:pPr marL="285750" indent="-285750">
              <a:lnSpc>
                <a:spcPct val="150000"/>
              </a:lnSpc>
              <a:buFont typeface="Arial" panose="020B0604020202020204" pitchFamily="34" charset="0"/>
              <a:buChar char="•"/>
            </a:pPr>
            <a:r>
              <a:rPr lang="en-GB" sz="1600" dirty="0"/>
              <a:t>Leave toxic relationships behind </a:t>
            </a:r>
          </a:p>
          <a:p>
            <a:pPr marL="285750" indent="-285750">
              <a:lnSpc>
                <a:spcPct val="150000"/>
              </a:lnSpc>
              <a:buFont typeface="Arial" panose="020B0604020202020204" pitchFamily="34" charset="0"/>
              <a:buChar char="•"/>
            </a:pPr>
            <a:r>
              <a:rPr lang="en-GB" sz="1600" dirty="0"/>
              <a:t>Do not use toxic products </a:t>
            </a:r>
          </a:p>
          <a:p>
            <a:pPr marL="285750" indent="-285750">
              <a:lnSpc>
                <a:spcPct val="150000"/>
              </a:lnSpc>
              <a:buFont typeface="Arial" panose="020B0604020202020204" pitchFamily="34" charset="0"/>
              <a:buChar char="•"/>
            </a:pPr>
            <a:r>
              <a:rPr lang="en-GB" sz="1600" dirty="0"/>
              <a:t>Make time for YOU </a:t>
            </a:r>
          </a:p>
          <a:p>
            <a:pPr marL="285750" indent="-285750">
              <a:lnSpc>
                <a:spcPct val="150000"/>
              </a:lnSpc>
              <a:buFont typeface="Arial" panose="020B0604020202020204" pitchFamily="34" charset="0"/>
              <a:buChar char="•"/>
            </a:pPr>
            <a:r>
              <a:rPr lang="en-GB" sz="1600" dirty="0"/>
              <a:t>Enjoy intimacy with your partner</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296281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857420"/>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Cleanse</a:t>
            </a:r>
            <a:r>
              <a:rPr lang="en-US" dirty="0"/>
              <a:t>  </a:t>
            </a:r>
            <a:endParaRPr lang="en-GB"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79730" y="1803181"/>
            <a:ext cx="6737351" cy="55003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r>
              <a:rPr lang="en-GB" sz="1600" dirty="0"/>
              <a:t>Heavy metal cleanses are paramount </a:t>
            </a:r>
          </a:p>
          <a:p>
            <a:pPr marL="285750" indent="-285750">
              <a:lnSpc>
                <a:spcPct val="150000"/>
              </a:lnSpc>
              <a:buFont typeface="Arial" panose="020B0604020202020204" pitchFamily="34" charset="0"/>
              <a:buChar char="•"/>
            </a:pPr>
            <a:r>
              <a:rPr lang="en-GB" sz="1600" dirty="0"/>
              <a:t>Zeolite and Bentonite clays, activated charcoal (binders)</a:t>
            </a:r>
          </a:p>
          <a:p>
            <a:pPr marL="285750" indent="-285750">
              <a:lnSpc>
                <a:spcPct val="150000"/>
              </a:lnSpc>
              <a:buFont typeface="Arial" panose="020B0604020202020204" pitchFamily="34" charset="0"/>
              <a:buChar char="•"/>
            </a:pPr>
            <a:r>
              <a:rPr lang="en-GB" sz="1600" dirty="0"/>
              <a:t>Chlorella and Spirulina</a:t>
            </a:r>
          </a:p>
          <a:p>
            <a:pPr marL="285750" indent="-285750">
              <a:lnSpc>
                <a:spcPct val="150000"/>
              </a:lnSpc>
              <a:buFont typeface="Arial" panose="020B0604020202020204" pitchFamily="34" charset="0"/>
              <a:buChar char="•"/>
            </a:pPr>
            <a:r>
              <a:rPr lang="en-GB" sz="1600" dirty="0"/>
              <a:t>Cilantro/Coriander leaves </a:t>
            </a:r>
          </a:p>
          <a:p>
            <a:pPr marL="285750" indent="-285750">
              <a:lnSpc>
                <a:spcPct val="150000"/>
              </a:lnSpc>
              <a:buFont typeface="Arial" panose="020B0604020202020204" pitchFamily="34" charset="0"/>
              <a:buChar char="•"/>
            </a:pPr>
            <a:r>
              <a:rPr lang="en-GB" sz="1600" dirty="0"/>
              <a:t>Take Minerals daily (Magnesium, Selenium, Zinc Silica, Epsom therapeutic Salts)</a:t>
            </a:r>
          </a:p>
          <a:p>
            <a:pPr marL="285750" indent="-285750">
              <a:lnSpc>
                <a:spcPct val="150000"/>
              </a:lnSpc>
              <a:buFont typeface="Arial" panose="020B0604020202020204" pitchFamily="34" charset="0"/>
              <a:buChar char="•"/>
            </a:pPr>
            <a:r>
              <a:rPr lang="en-GB" sz="1600" dirty="0"/>
              <a:t>Coffee enemas </a:t>
            </a:r>
          </a:p>
          <a:p>
            <a:pPr marL="285750" indent="-285750">
              <a:lnSpc>
                <a:spcPct val="150000"/>
              </a:lnSpc>
              <a:buFont typeface="Arial" panose="020B0604020202020204" pitchFamily="34" charset="0"/>
              <a:buChar char="•"/>
            </a:pPr>
            <a:r>
              <a:rPr lang="en-GB" sz="1600" dirty="0"/>
              <a:t>Infra red sauna</a:t>
            </a:r>
          </a:p>
          <a:p>
            <a:pPr marL="285750" indent="-285750">
              <a:lnSpc>
                <a:spcPct val="150000"/>
              </a:lnSpc>
              <a:buFont typeface="Arial" panose="020B0604020202020204" pitchFamily="34" charset="0"/>
              <a:buChar char="•"/>
            </a:pPr>
            <a:r>
              <a:rPr lang="en-GB" sz="1600" dirty="0"/>
              <a:t>Liver cleanses , especially for Oestrogen dominance </a:t>
            </a:r>
          </a:p>
          <a:p>
            <a:pPr>
              <a:lnSpc>
                <a:spcPct val="150000"/>
              </a:lnSpc>
            </a:pPr>
            <a:r>
              <a:rPr lang="en-GB" sz="1600"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6544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857420"/>
            <a:ext cx="9491816"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Sleep </a:t>
            </a:r>
            <a:r>
              <a:rPr lang="en-US" dirty="0"/>
              <a:t>  </a:t>
            </a:r>
            <a:endParaRPr lang="en-GB"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79730" y="1803181"/>
            <a:ext cx="8031761" cy="476162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dirty="0"/>
              <a:t>7 to 8 hours a night </a:t>
            </a:r>
          </a:p>
          <a:p>
            <a:pPr>
              <a:lnSpc>
                <a:spcPct val="150000"/>
              </a:lnSpc>
            </a:pPr>
            <a:r>
              <a:rPr lang="en-GB" sz="1600" dirty="0"/>
              <a:t>Be consistent with your schedule</a:t>
            </a:r>
          </a:p>
          <a:p>
            <a:pPr>
              <a:lnSpc>
                <a:spcPct val="150000"/>
              </a:lnSpc>
            </a:pPr>
            <a:r>
              <a:rPr lang="en-GB" sz="1600" dirty="0"/>
              <a:t>Avoid Caffeine after 12pm</a:t>
            </a:r>
          </a:p>
          <a:p>
            <a:pPr>
              <a:lnSpc>
                <a:spcPct val="150000"/>
              </a:lnSpc>
            </a:pPr>
            <a:r>
              <a:rPr lang="en-GB" sz="1600" dirty="0"/>
              <a:t>Consider Tryptophan and Melatonin to support sleep </a:t>
            </a:r>
          </a:p>
          <a:p>
            <a:pPr>
              <a:lnSpc>
                <a:spcPct val="150000"/>
              </a:lnSpc>
            </a:pPr>
            <a:r>
              <a:rPr lang="en-GB" sz="1600" dirty="0"/>
              <a:t>Wake up with  the light (consider devices like </a:t>
            </a:r>
            <a:r>
              <a:rPr lang="en-GB" sz="1600" dirty="0" err="1"/>
              <a:t>Lumie</a:t>
            </a:r>
            <a:r>
              <a:rPr lang="en-GB" sz="1600" dirty="0"/>
              <a:t> clocks)</a:t>
            </a:r>
          </a:p>
          <a:p>
            <a:pPr>
              <a:lnSpc>
                <a:spcPct val="150000"/>
              </a:lnSpc>
            </a:pPr>
            <a:r>
              <a:rPr lang="en-GB" sz="1600" dirty="0"/>
              <a:t>Make your room comfortable and appropriate for sleep hygiene</a:t>
            </a:r>
          </a:p>
          <a:p>
            <a:pPr>
              <a:lnSpc>
                <a:spcPct val="150000"/>
              </a:lnSpc>
            </a:pPr>
            <a:endParaRPr lang="en-GB" sz="1600" dirty="0"/>
          </a:p>
          <a:p>
            <a:pPr>
              <a:lnSpc>
                <a:spcPct val="150000"/>
              </a:lnSpc>
            </a:pPr>
            <a:endParaRPr lang="en-GB" sz="1600" dirty="0"/>
          </a:p>
          <a:p>
            <a:pPr>
              <a:lnSpc>
                <a:spcPct val="150000"/>
              </a:lnSpc>
            </a:pPr>
            <a:endParaRPr lang="en-GB" sz="1600" dirty="0"/>
          </a:p>
          <a:p>
            <a:pPr>
              <a:lnSpc>
                <a:spcPct val="150000"/>
              </a:lnSpc>
            </a:pPr>
            <a:endParaRPr lang="en-GB" sz="1600" dirty="0"/>
          </a:p>
          <a:p>
            <a:pPr>
              <a:lnSpc>
                <a:spcPct val="150000"/>
              </a:lnSpc>
            </a:pPr>
            <a:endParaRPr lang="en-GB" sz="1600" dirty="0"/>
          </a:p>
          <a:p>
            <a:pPr>
              <a:lnSpc>
                <a:spcPct val="150000"/>
              </a:lnSpc>
            </a:pPr>
            <a:r>
              <a:rPr lang="en-GB" sz="1600" dirty="0"/>
              <a:t> </a:t>
            </a:r>
          </a:p>
          <a:p>
            <a:pPr>
              <a:lnSpc>
                <a:spcPct val="150000"/>
              </a:lnSpc>
            </a:pPr>
            <a:endParaRPr lang="en-GB" sz="1600" dirty="0"/>
          </a:p>
        </p:txBody>
      </p:sp>
    </p:spTree>
    <p:extLst>
      <p:ext uri="{BB962C8B-B14F-4D97-AF65-F5344CB8AC3E}">
        <p14:creationId xmlns:p14="http://schemas.microsoft.com/office/powerpoint/2010/main" val="2136223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857420"/>
            <a:ext cx="9491816"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Thoughts detox </a:t>
            </a:r>
            <a:r>
              <a:rPr lang="en-US" dirty="0"/>
              <a:t>  </a:t>
            </a:r>
            <a:endParaRPr lang="en-GB"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79730" y="1803181"/>
            <a:ext cx="7853631" cy="40230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dirty="0"/>
              <a:t>Negative mental chatter is amplified at this time! </a:t>
            </a:r>
          </a:p>
          <a:p>
            <a:pPr>
              <a:lnSpc>
                <a:spcPct val="150000"/>
              </a:lnSpc>
            </a:pPr>
            <a:r>
              <a:rPr lang="en-GB" sz="1600" dirty="0"/>
              <a:t>Practice daily affirmations </a:t>
            </a:r>
          </a:p>
          <a:p>
            <a:pPr>
              <a:lnSpc>
                <a:spcPct val="150000"/>
              </a:lnSpc>
            </a:pPr>
            <a:r>
              <a:rPr lang="en-GB" sz="1600" dirty="0"/>
              <a:t>Give yourself a mental and physical high five (in the mirror)</a:t>
            </a:r>
          </a:p>
          <a:p>
            <a:pPr>
              <a:lnSpc>
                <a:spcPct val="150000"/>
              </a:lnSpc>
            </a:pPr>
            <a:r>
              <a:rPr lang="en-GB" sz="1600" dirty="0"/>
              <a:t>Compliment yourself as soon as you wake up ( in the mirror) and say our name</a:t>
            </a:r>
          </a:p>
          <a:p>
            <a:pPr>
              <a:lnSpc>
                <a:spcPct val="150000"/>
              </a:lnSpc>
            </a:pPr>
            <a:r>
              <a:rPr lang="en-GB" sz="1600" dirty="0"/>
              <a:t>Meditate daily to focus and abandon mental chatter </a:t>
            </a:r>
          </a:p>
          <a:p>
            <a:pPr>
              <a:lnSpc>
                <a:spcPct val="150000"/>
              </a:lnSpc>
            </a:pPr>
            <a:r>
              <a:rPr lang="en-GB" sz="1600"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190897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1448234" y="547399"/>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GB" dirty="0"/>
              <a:t>Supplement program  </a:t>
            </a:r>
            <a:endParaRPr lang="en-GB" dirty="0">
              <a:effectLst/>
            </a:endParaRPr>
          </a:p>
        </p:txBody>
      </p:sp>
      <p:sp>
        <p:nvSpPr>
          <p:cNvPr id="11" name="TextBox 5">
            <a:extLst>
              <a:ext uri="{FF2B5EF4-FFF2-40B4-BE49-F238E27FC236}">
                <a16:creationId xmlns:a16="http://schemas.microsoft.com/office/drawing/2014/main" id="{842577E3-7BE4-AC0D-22AA-EF3C482FA37A}"/>
              </a:ext>
            </a:extLst>
          </p:cNvPr>
          <p:cNvSpPr txBox="1"/>
          <p:nvPr/>
        </p:nvSpPr>
        <p:spPr>
          <a:xfrm>
            <a:off x="1652552" y="1369030"/>
            <a:ext cx="2359746" cy="3297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Nutrient</a:t>
            </a:r>
            <a:endParaRPr lang="en-GB" sz="1600" dirty="0"/>
          </a:p>
        </p:txBody>
      </p:sp>
      <p:sp>
        <p:nvSpPr>
          <p:cNvPr id="7" name="TextBox 5">
            <a:extLst>
              <a:ext uri="{FF2B5EF4-FFF2-40B4-BE49-F238E27FC236}">
                <a16:creationId xmlns:a16="http://schemas.microsoft.com/office/drawing/2014/main" id="{FDE90721-B946-8B18-1C93-DA9E2A04CD9D}"/>
              </a:ext>
            </a:extLst>
          </p:cNvPr>
          <p:cNvSpPr txBox="1"/>
          <p:nvPr/>
        </p:nvSpPr>
        <p:spPr>
          <a:xfrm>
            <a:off x="4117492" y="1369030"/>
            <a:ext cx="2123908" cy="3297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Dosage</a:t>
            </a:r>
            <a:endParaRPr lang="en-GB" sz="1600" dirty="0"/>
          </a:p>
        </p:txBody>
      </p:sp>
      <p:cxnSp>
        <p:nvCxnSpPr>
          <p:cNvPr id="28" name="Rechte verbindingslijn 27">
            <a:extLst>
              <a:ext uri="{FF2B5EF4-FFF2-40B4-BE49-F238E27FC236}">
                <a16:creationId xmlns:a16="http://schemas.microsoft.com/office/drawing/2014/main" id="{F3941E51-CEBF-3703-BC69-BA4904AF9ED4}"/>
              </a:ext>
            </a:extLst>
          </p:cNvPr>
          <p:cNvCxnSpPr>
            <a:cxnSpLocks/>
          </p:cNvCxnSpPr>
          <p:nvPr/>
        </p:nvCxnSpPr>
        <p:spPr>
          <a:xfrm>
            <a:off x="3991555" y="1528661"/>
            <a:ext cx="0" cy="4886631"/>
          </a:xfrm>
          <a:prstGeom prst="line">
            <a:avLst/>
          </a:prstGeom>
          <a:ln>
            <a:solidFill>
              <a:srgbClr val="C78D96"/>
            </a:solidFill>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E9164A19-9B42-5CC8-C81D-EB59839F3234}"/>
              </a:ext>
            </a:extLst>
          </p:cNvPr>
          <p:cNvSpPr txBox="1"/>
          <p:nvPr/>
        </p:nvSpPr>
        <p:spPr>
          <a:xfrm>
            <a:off x="1652552" y="1872092"/>
            <a:ext cx="10104017" cy="4770537"/>
          </a:xfrm>
          <a:prstGeom prst="rect">
            <a:avLst/>
          </a:prstGeom>
          <a:ln w="12700">
            <a:miter lim="400000"/>
          </a:ln>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a:lnSpc>
                <a:spcPct val="150000"/>
              </a:lnSpc>
              <a:defRPr sz="1600">
                <a:solidFill>
                  <a:srgbClr val="545454"/>
                </a:solidFill>
                <a:latin typeface="Lora"/>
                <a:ea typeface="Lora"/>
                <a:cs typeface="Lora"/>
              </a:defRPr>
            </a:lvl1pPr>
          </a:lstStyle>
          <a:p>
            <a:pPr>
              <a:lnSpc>
                <a:spcPct val="100000"/>
              </a:lnSpc>
            </a:pPr>
            <a:r>
              <a:rPr lang="en-US" sz="1400" dirty="0"/>
              <a:t>Vitamin C                                   1000, 5000 mg</a:t>
            </a:r>
          </a:p>
          <a:p>
            <a:pPr>
              <a:lnSpc>
                <a:spcPct val="100000"/>
              </a:lnSpc>
            </a:pPr>
            <a:endParaRPr lang="en-US" sz="1400" dirty="0"/>
          </a:p>
          <a:p>
            <a:pPr>
              <a:lnSpc>
                <a:spcPct val="100000"/>
              </a:lnSpc>
            </a:pPr>
            <a:r>
              <a:rPr lang="en-US" sz="1400" dirty="0"/>
              <a:t>Vitamin D 3                                2000- 10,000 IU                                           </a:t>
            </a:r>
          </a:p>
          <a:p>
            <a:pPr>
              <a:lnSpc>
                <a:spcPct val="100000"/>
              </a:lnSpc>
            </a:pPr>
            <a:endParaRPr lang="en-US" sz="1400" dirty="0"/>
          </a:p>
          <a:p>
            <a:pPr>
              <a:lnSpc>
                <a:spcPct val="100000"/>
              </a:lnSpc>
            </a:pPr>
            <a:r>
              <a:rPr lang="en-US" sz="1400" dirty="0"/>
              <a:t>Vitamin A (as beta carotene)  25,000 IU</a:t>
            </a:r>
          </a:p>
          <a:p>
            <a:pPr>
              <a:lnSpc>
                <a:spcPct val="100000"/>
              </a:lnSpc>
            </a:pPr>
            <a:r>
              <a:rPr lang="en-US" sz="1400" dirty="0"/>
              <a:t>   </a:t>
            </a:r>
          </a:p>
          <a:p>
            <a:pPr>
              <a:lnSpc>
                <a:spcPct val="100000"/>
              </a:lnSpc>
            </a:pPr>
            <a:r>
              <a:rPr lang="en-US" sz="1400" dirty="0"/>
              <a:t>Vitamin E                                    200 – 800 IU</a:t>
            </a:r>
          </a:p>
          <a:p>
            <a:pPr>
              <a:lnSpc>
                <a:spcPct val="100000"/>
              </a:lnSpc>
            </a:pPr>
            <a:endParaRPr lang="en-US" sz="1400" dirty="0"/>
          </a:p>
          <a:p>
            <a:pPr>
              <a:lnSpc>
                <a:spcPct val="100000"/>
              </a:lnSpc>
            </a:pPr>
            <a:r>
              <a:rPr lang="en-US" sz="1400" dirty="0" err="1"/>
              <a:t>Gluthatione</a:t>
            </a:r>
            <a:r>
              <a:rPr lang="en-US" sz="1400" dirty="0"/>
              <a:t>                                2 – 10mg</a:t>
            </a:r>
          </a:p>
          <a:p>
            <a:pPr>
              <a:lnSpc>
                <a:spcPct val="100000"/>
              </a:lnSpc>
            </a:pPr>
            <a:endParaRPr lang="en-US" sz="1400" dirty="0"/>
          </a:p>
          <a:p>
            <a:pPr>
              <a:lnSpc>
                <a:spcPct val="100000"/>
              </a:lnSpc>
            </a:pPr>
            <a:r>
              <a:rPr lang="en-US" sz="1400" dirty="0"/>
              <a:t>Alpha Lipoic Acid                      10 -100mg</a:t>
            </a:r>
          </a:p>
          <a:p>
            <a:pPr>
              <a:lnSpc>
                <a:spcPct val="100000"/>
              </a:lnSpc>
            </a:pPr>
            <a:endParaRPr lang="en-US" sz="1400" dirty="0"/>
          </a:p>
          <a:p>
            <a:pPr>
              <a:lnSpc>
                <a:spcPct val="100000"/>
              </a:lnSpc>
            </a:pPr>
            <a:r>
              <a:rPr lang="en-US" sz="1400" dirty="0"/>
              <a:t>Coenzyme Q10                          50-100mg</a:t>
            </a:r>
          </a:p>
          <a:p>
            <a:pPr>
              <a:lnSpc>
                <a:spcPct val="100000"/>
              </a:lnSpc>
            </a:pPr>
            <a:endParaRPr lang="en-US" sz="1400" dirty="0"/>
          </a:p>
          <a:p>
            <a:pPr>
              <a:lnSpc>
                <a:spcPct val="100000"/>
              </a:lnSpc>
            </a:pPr>
            <a:r>
              <a:rPr lang="en-US" sz="1400" dirty="0"/>
              <a:t>DHA                                            200 – 2500mg</a:t>
            </a:r>
          </a:p>
          <a:p>
            <a:pPr>
              <a:lnSpc>
                <a:spcPct val="100000"/>
              </a:lnSpc>
            </a:pPr>
            <a:endParaRPr lang="en-US" sz="1400" dirty="0"/>
          </a:p>
          <a:p>
            <a:pPr>
              <a:lnSpc>
                <a:spcPct val="100000"/>
              </a:lnSpc>
            </a:pPr>
            <a:r>
              <a:rPr lang="en-US" sz="1400" dirty="0"/>
              <a:t>EPA                                             500 – 2500mg </a:t>
            </a:r>
          </a:p>
          <a:p>
            <a:pPr>
              <a:lnSpc>
                <a:spcPct val="100000"/>
              </a:lnSpc>
            </a:pPr>
            <a:endParaRPr lang="en-US" sz="1400" dirty="0"/>
          </a:p>
          <a:p>
            <a:pPr>
              <a:lnSpc>
                <a:spcPct val="100000"/>
              </a:lnSpc>
            </a:pPr>
            <a:r>
              <a:rPr lang="en-US" sz="1400" dirty="0"/>
              <a:t>Thiamine (B1)                             8-110mg</a:t>
            </a:r>
          </a:p>
          <a:p>
            <a:pPr>
              <a:lnSpc>
                <a:spcPct val="100000"/>
              </a:lnSpc>
            </a:pPr>
            <a:endParaRPr lang="en-US" sz="1400" dirty="0"/>
          </a:p>
          <a:p>
            <a:pPr>
              <a:lnSpc>
                <a:spcPct val="100000"/>
              </a:lnSpc>
            </a:pPr>
            <a:r>
              <a:rPr lang="en-US" sz="1400" dirty="0"/>
              <a:t>Riboflavin (B2)                          9- 50mg</a:t>
            </a:r>
            <a:endParaRPr lang="en-US" dirty="0"/>
          </a:p>
          <a:p>
            <a:pPr>
              <a:lnSpc>
                <a:spcPct val="100000"/>
              </a:lnSpc>
            </a:pPr>
            <a:endParaRPr lang="en-GB" dirty="0"/>
          </a:p>
        </p:txBody>
      </p:sp>
    </p:spTree>
    <p:extLst>
      <p:ext uri="{BB962C8B-B14F-4D97-AF65-F5344CB8AC3E}">
        <p14:creationId xmlns:p14="http://schemas.microsoft.com/office/powerpoint/2010/main" val="288456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1448234" y="547399"/>
            <a:ext cx="9491816"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GB" dirty="0"/>
              <a:t>Supplement program  </a:t>
            </a:r>
            <a:endParaRPr lang="en-GB" dirty="0">
              <a:effectLst/>
            </a:endParaRPr>
          </a:p>
        </p:txBody>
      </p:sp>
      <p:sp>
        <p:nvSpPr>
          <p:cNvPr id="11" name="TextBox 5">
            <a:extLst>
              <a:ext uri="{FF2B5EF4-FFF2-40B4-BE49-F238E27FC236}">
                <a16:creationId xmlns:a16="http://schemas.microsoft.com/office/drawing/2014/main" id="{842577E3-7BE4-AC0D-22AA-EF3C482FA37A}"/>
              </a:ext>
            </a:extLst>
          </p:cNvPr>
          <p:cNvSpPr txBox="1"/>
          <p:nvPr/>
        </p:nvSpPr>
        <p:spPr>
          <a:xfrm>
            <a:off x="1631809" y="1369030"/>
            <a:ext cx="2359746" cy="32970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Nutrient</a:t>
            </a:r>
            <a:endParaRPr lang="en-GB" sz="1600" dirty="0"/>
          </a:p>
        </p:txBody>
      </p:sp>
      <p:sp>
        <p:nvSpPr>
          <p:cNvPr id="7" name="TextBox 5">
            <a:extLst>
              <a:ext uri="{FF2B5EF4-FFF2-40B4-BE49-F238E27FC236}">
                <a16:creationId xmlns:a16="http://schemas.microsoft.com/office/drawing/2014/main" id="{FDE90721-B946-8B18-1C93-DA9E2A04CD9D}"/>
              </a:ext>
            </a:extLst>
          </p:cNvPr>
          <p:cNvSpPr txBox="1"/>
          <p:nvPr/>
        </p:nvSpPr>
        <p:spPr>
          <a:xfrm>
            <a:off x="4117492" y="1369030"/>
            <a:ext cx="2123908" cy="32970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Dosage</a:t>
            </a:r>
            <a:endParaRPr lang="en-GB" sz="1600" dirty="0"/>
          </a:p>
        </p:txBody>
      </p:sp>
      <p:cxnSp>
        <p:nvCxnSpPr>
          <p:cNvPr id="28" name="Rechte verbindingslijn 27">
            <a:extLst>
              <a:ext uri="{FF2B5EF4-FFF2-40B4-BE49-F238E27FC236}">
                <a16:creationId xmlns:a16="http://schemas.microsoft.com/office/drawing/2014/main" id="{F3941E51-CEBF-3703-BC69-BA4904AF9ED4}"/>
              </a:ext>
            </a:extLst>
          </p:cNvPr>
          <p:cNvCxnSpPr>
            <a:cxnSpLocks/>
          </p:cNvCxnSpPr>
          <p:nvPr/>
        </p:nvCxnSpPr>
        <p:spPr>
          <a:xfrm>
            <a:off x="3991555" y="1528661"/>
            <a:ext cx="0" cy="4886631"/>
          </a:xfrm>
          <a:prstGeom prst="line">
            <a:avLst/>
          </a:prstGeom>
          <a:ln>
            <a:solidFill>
              <a:srgbClr val="C78D96"/>
            </a:solidFill>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E9164A19-9B42-5CC8-C81D-EB59839F3234}"/>
              </a:ext>
            </a:extLst>
          </p:cNvPr>
          <p:cNvSpPr txBox="1"/>
          <p:nvPr/>
        </p:nvSpPr>
        <p:spPr>
          <a:xfrm>
            <a:off x="1652552" y="1872092"/>
            <a:ext cx="10104017" cy="4555093"/>
          </a:xfrm>
          <a:prstGeom prst="rect">
            <a:avLst/>
          </a:prstGeom>
          <a:ln w="12700">
            <a:miter lim="400000"/>
          </a:ln>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a:lnSpc>
                <a:spcPct val="150000"/>
              </a:lnSpc>
              <a:defRPr sz="1600">
                <a:solidFill>
                  <a:srgbClr val="545454"/>
                </a:solidFill>
                <a:latin typeface="Lora"/>
                <a:ea typeface="Lora"/>
                <a:cs typeface="Lora"/>
              </a:defRPr>
            </a:lvl1pPr>
          </a:lstStyle>
          <a:p>
            <a:pPr>
              <a:lnSpc>
                <a:spcPct val="100000"/>
              </a:lnSpc>
            </a:pPr>
            <a:r>
              <a:rPr lang="en-US" sz="1400" dirty="0"/>
              <a:t>Niacin (B3)                                 20-100mg</a:t>
            </a:r>
          </a:p>
          <a:p>
            <a:pPr>
              <a:lnSpc>
                <a:spcPct val="100000"/>
              </a:lnSpc>
            </a:pPr>
            <a:endParaRPr lang="en-US" sz="1400" dirty="0"/>
          </a:p>
          <a:p>
            <a:pPr>
              <a:lnSpc>
                <a:spcPct val="100000"/>
              </a:lnSpc>
            </a:pPr>
            <a:r>
              <a:rPr lang="en-US" sz="1400" dirty="0"/>
              <a:t>Pantothenic acid (B5).             15-400mg</a:t>
            </a:r>
          </a:p>
          <a:p>
            <a:pPr>
              <a:lnSpc>
                <a:spcPct val="100000"/>
              </a:lnSpc>
            </a:pPr>
            <a:endParaRPr lang="en-US" sz="1400" dirty="0"/>
          </a:p>
          <a:p>
            <a:pPr>
              <a:lnSpc>
                <a:spcPct val="100000"/>
              </a:lnSpc>
            </a:pPr>
            <a:r>
              <a:rPr lang="en-US" sz="1400" dirty="0"/>
              <a:t>Pyridoxine (B6)                         10-100mg</a:t>
            </a:r>
          </a:p>
          <a:p>
            <a:pPr>
              <a:lnSpc>
                <a:spcPct val="100000"/>
              </a:lnSpc>
            </a:pPr>
            <a:r>
              <a:rPr lang="en-US" sz="1400" dirty="0"/>
              <a:t>   </a:t>
            </a:r>
          </a:p>
          <a:p>
            <a:pPr>
              <a:lnSpc>
                <a:spcPct val="100000"/>
              </a:lnSpc>
            </a:pPr>
            <a:r>
              <a:rPr lang="en-US" sz="1400" dirty="0" err="1"/>
              <a:t>Methylcobalamin</a:t>
            </a:r>
            <a:r>
              <a:rPr lang="en-US" sz="1400" dirty="0"/>
              <a:t> (B12)            20-250mcg</a:t>
            </a:r>
          </a:p>
          <a:p>
            <a:pPr>
              <a:lnSpc>
                <a:spcPct val="100000"/>
              </a:lnSpc>
            </a:pPr>
            <a:endParaRPr lang="en-US" sz="1400" dirty="0"/>
          </a:p>
          <a:p>
            <a:pPr>
              <a:lnSpc>
                <a:spcPct val="100000"/>
              </a:lnSpc>
            </a:pPr>
            <a:r>
              <a:rPr lang="en-US" sz="1400" dirty="0"/>
              <a:t>Methylated folic acid (B9)        1000mcg</a:t>
            </a:r>
          </a:p>
          <a:p>
            <a:pPr>
              <a:lnSpc>
                <a:spcPct val="100000"/>
              </a:lnSpc>
            </a:pPr>
            <a:endParaRPr lang="en-US" sz="1400" dirty="0"/>
          </a:p>
          <a:p>
            <a:pPr>
              <a:lnSpc>
                <a:spcPct val="100000"/>
              </a:lnSpc>
            </a:pPr>
            <a:r>
              <a:rPr lang="en-US" sz="1400" dirty="0"/>
              <a:t>Biotin (B7)                                   40-500mcg</a:t>
            </a:r>
          </a:p>
          <a:p>
            <a:pPr>
              <a:lnSpc>
                <a:spcPct val="100000"/>
              </a:lnSpc>
            </a:pPr>
            <a:endParaRPr lang="en-US" sz="1400" dirty="0"/>
          </a:p>
          <a:p>
            <a:pPr>
              <a:lnSpc>
                <a:spcPct val="100000"/>
              </a:lnSpc>
            </a:pPr>
            <a:r>
              <a:rPr lang="en-US" sz="1400" dirty="0"/>
              <a:t>Inositol (B8)                               10-500mg</a:t>
            </a:r>
          </a:p>
          <a:p>
            <a:pPr>
              <a:lnSpc>
                <a:spcPct val="100000"/>
              </a:lnSpc>
            </a:pPr>
            <a:endParaRPr lang="en-US" sz="1400" dirty="0"/>
          </a:p>
          <a:p>
            <a:pPr>
              <a:lnSpc>
                <a:spcPct val="100000"/>
              </a:lnSpc>
            </a:pPr>
            <a:r>
              <a:rPr lang="en-US" sz="1400" dirty="0"/>
              <a:t>Choline                                       10-100mg</a:t>
            </a:r>
          </a:p>
          <a:p>
            <a:pPr>
              <a:lnSpc>
                <a:spcPct val="100000"/>
              </a:lnSpc>
            </a:pPr>
            <a:endParaRPr lang="en-GB" dirty="0"/>
          </a:p>
          <a:p>
            <a:pPr>
              <a:lnSpc>
                <a:spcPct val="100000"/>
              </a:lnSpc>
            </a:pPr>
            <a:r>
              <a:rPr lang="en-GB" sz="1400" dirty="0"/>
              <a:t>Calcium                                      500 – 1200mg</a:t>
            </a:r>
          </a:p>
          <a:p>
            <a:pPr>
              <a:lnSpc>
                <a:spcPct val="100000"/>
              </a:lnSpc>
            </a:pPr>
            <a:endParaRPr lang="en-GB" sz="1400" dirty="0"/>
          </a:p>
          <a:p>
            <a:pPr>
              <a:lnSpc>
                <a:spcPct val="100000"/>
              </a:lnSpc>
            </a:pPr>
            <a:r>
              <a:rPr lang="en-GB" sz="1400" dirty="0"/>
              <a:t>Magnesium                                400-1000mg </a:t>
            </a:r>
          </a:p>
          <a:p>
            <a:pPr>
              <a:lnSpc>
                <a:spcPct val="100000"/>
              </a:lnSpc>
            </a:pPr>
            <a:endParaRPr lang="en-GB" sz="1400" dirty="0"/>
          </a:p>
          <a:p>
            <a:pPr>
              <a:lnSpc>
                <a:spcPct val="100000"/>
              </a:lnSpc>
            </a:pPr>
            <a:r>
              <a:rPr lang="en-GB" sz="1400" dirty="0"/>
              <a:t>Potassium                                   200-500mg</a:t>
            </a:r>
          </a:p>
        </p:txBody>
      </p:sp>
    </p:spTree>
    <p:extLst>
      <p:ext uri="{BB962C8B-B14F-4D97-AF65-F5344CB8AC3E}">
        <p14:creationId xmlns:p14="http://schemas.microsoft.com/office/powerpoint/2010/main" val="152063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1448234" y="547399"/>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GB" dirty="0"/>
              <a:t>Supplement program  </a:t>
            </a:r>
            <a:endParaRPr lang="en-GB" dirty="0">
              <a:effectLst/>
            </a:endParaRPr>
          </a:p>
        </p:txBody>
      </p:sp>
      <p:sp>
        <p:nvSpPr>
          <p:cNvPr id="11" name="TextBox 5">
            <a:extLst>
              <a:ext uri="{FF2B5EF4-FFF2-40B4-BE49-F238E27FC236}">
                <a16:creationId xmlns:a16="http://schemas.microsoft.com/office/drawing/2014/main" id="{842577E3-7BE4-AC0D-22AA-EF3C482FA37A}"/>
              </a:ext>
            </a:extLst>
          </p:cNvPr>
          <p:cNvSpPr txBox="1"/>
          <p:nvPr/>
        </p:nvSpPr>
        <p:spPr>
          <a:xfrm>
            <a:off x="1652552" y="1369030"/>
            <a:ext cx="2359746" cy="3297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Nutrient</a:t>
            </a:r>
            <a:endParaRPr lang="en-GB" sz="1600" dirty="0"/>
          </a:p>
        </p:txBody>
      </p:sp>
      <p:sp>
        <p:nvSpPr>
          <p:cNvPr id="7" name="TextBox 5">
            <a:extLst>
              <a:ext uri="{FF2B5EF4-FFF2-40B4-BE49-F238E27FC236}">
                <a16:creationId xmlns:a16="http://schemas.microsoft.com/office/drawing/2014/main" id="{FDE90721-B946-8B18-1C93-DA9E2A04CD9D}"/>
              </a:ext>
            </a:extLst>
          </p:cNvPr>
          <p:cNvSpPr txBox="1"/>
          <p:nvPr/>
        </p:nvSpPr>
        <p:spPr>
          <a:xfrm>
            <a:off x="4117492" y="1369030"/>
            <a:ext cx="2123908" cy="32970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Dosage</a:t>
            </a:r>
            <a:endParaRPr lang="en-GB" sz="1600" dirty="0"/>
          </a:p>
        </p:txBody>
      </p:sp>
      <p:cxnSp>
        <p:nvCxnSpPr>
          <p:cNvPr id="28" name="Rechte verbindingslijn 27">
            <a:extLst>
              <a:ext uri="{FF2B5EF4-FFF2-40B4-BE49-F238E27FC236}">
                <a16:creationId xmlns:a16="http://schemas.microsoft.com/office/drawing/2014/main" id="{F3941E51-CEBF-3703-BC69-BA4904AF9ED4}"/>
              </a:ext>
            </a:extLst>
          </p:cNvPr>
          <p:cNvCxnSpPr>
            <a:cxnSpLocks/>
          </p:cNvCxnSpPr>
          <p:nvPr/>
        </p:nvCxnSpPr>
        <p:spPr>
          <a:xfrm>
            <a:off x="3991555" y="1528661"/>
            <a:ext cx="0" cy="4886631"/>
          </a:xfrm>
          <a:prstGeom prst="line">
            <a:avLst/>
          </a:prstGeom>
          <a:ln>
            <a:solidFill>
              <a:srgbClr val="C78D96"/>
            </a:solidFill>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E9164A19-9B42-5CC8-C81D-EB59839F3234}"/>
              </a:ext>
            </a:extLst>
          </p:cNvPr>
          <p:cNvSpPr txBox="1"/>
          <p:nvPr/>
        </p:nvSpPr>
        <p:spPr>
          <a:xfrm>
            <a:off x="1652552" y="1872092"/>
            <a:ext cx="10104017" cy="4739759"/>
          </a:xfrm>
          <a:prstGeom prst="rect">
            <a:avLst/>
          </a:prstGeom>
          <a:ln w="12700">
            <a:miter lim="400000"/>
          </a:ln>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a:lnSpc>
                <a:spcPct val="150000"/>
              </a:lnSpc>
              <a:defRPr sz="1600">
                <a:solidFill>
                  <a:srgbClr val="545454"/>
                </a:solidFill>
                <a:latin typeface="Lora"/>
                <a:ea typeface="Lora"/>
                <a:cs typeface="Lora"/>
              </a:defRPr>
            </a:lvl1pPr>
          </a:lstStyle>
          <a:p>
            <a:pPr>
              <a:lnSpc>
                <a:spcPct val="100000"/>
              </a:lnSpc>
            </a:pPr>
            <a:r>
              <a:rPr lang="en-US" sz="1400" dirty="0"/>
              <a:t>Zinc                                             </a:t>
            </a:r>
            <a:r>
              <a:rPr lang="en-GB" sz="1400" dirty="0"/>
              <a:t>6–50mg</a:t>
            </a:r>
          </a:p>
          <a:p>
            <a:pPr>
              <a:lnSpc>
                <a:spcPct val="100000"/>
              </a:lnSpc>
            </a:pPr>
            <a:endParaRPr lang="en-GB" sz="1400" dirty="0"/>
          </a:p>
          <a:p>
            <a:pPr>
              <a:lnSpc>
                <a:spcPct val="100000"/>
              </a:lnSpc>
            </a:pPr>
            <a:r>
              <a:rPr lang="en-GB" sz="1400" dirty="0"/>
              <a:t>Manganese                                 1-15mg</a:t>
            </a:r>
          </a:p>
          <a:p>
            <a:pPr>
              <a:lnSpc>
                <a:spcPct val="100000"/>
              </a:lnSpc>
            </a:pPr>
            <a:endParaRPr lang="en-GB" sz="1400" dirty="0"/>
          </a:p>
          <a:p>
            <a:pPr>
              <a:lnSpc>
                <a:spcPct val="100000"/>
              </a:lnSpc>
            </a:pPr>
            <a:r>
              <a:rPr lang="en-GB" sz="1400" dirty="0"/>
              <a:t>Boron                                          2-9mg</a:t>
            </a:r>
          </a:p>
          <a:p>
            <a:pPr>
              <a:lnSpc>
                <a:spcPct val="100000"/>
              </a:lnSpc>
            </a:pPr>
            <a:endParaRPr lang="en-GB" sz="1400" dirty="0"/>
          </a:p>
          <a:p>
            <a:pPr>
              <a:lnSpc>
                <a:spcPct val="100000"/>
              </a:lnSpc>
            </a:pPr>
            <a:r>
              <a:rPr lang="en-GB" sz="1400" dirty="0"/>
              <a:t>Copper                                        1-2mg</a:t>
            </a:r>
          </a:p>
          <a:p>
            <a:pPr>
              <a:lnSpc>
                <a:spcPct val="100000"/>
              </a:lnSpc>
            </a:pPr>
            <a:endParaRPr lang="en-GB" sz="1400" dirty="0"/>
          </a:p>
          <a:p>
            <a:pPr>
              <a:lnSpc>
                <a:spcPct val="100000"/>
              </a:lnSpc>
            </a:pPr>
            <a:r>
              <a:rPr lang="en-GB" sz="1400" dirty="0"/>
              <a:t>Iron                                            </a:t>
            </a:r>
            <a:r>
              <a:rPr lang="en-US" sz="1400" dirty="0"/>
              <a:t>  15-30mg *</a:t>
            </a:r>
          </a:p>
          <a:p>
            <a:pPr>
              <a:lnSpc>
                <a:spcPct val="100000"/>
              </a:lnSpc>
            </a:pPr>
            <a:endParaRPr lang="en-US" sz="1400" dirty="0"/>
          </a:p>
          <a:p>
            <a:pPr>
              <a:lnSpc>
                <a:spcPct val="100000"/>
              </a:lnSpc>
            </a:pPr>
            <a:r>
              <a:rPr lang="en-US" sz="1400" dirty="0"/>
              <a:t>Chromium                                  100-400mcg</a:t>
            </a:r>
          </a:p>
          <a:p>
            <a:pPr>
              <a:lnSpc>
                <a:spcPct val="100000"/>
              </a:lnSpc>
            </a:pPr>
            <a:endParaRPr lang="en-US" sz="1400" dirty="0"/>
          </a:p>
          <a:p>
            <a:pPr>
              <a:lnSpc>
                <a:spcPct val="100000"/>
              </a:lnSpc>
            </a:pPr>
            <a:r>
              <a:rPr lang="en-US" sz="1400" dirty="0"/>
              <a:t>Iodine                                          3-12.5mg</a:t>
            </a:r>
          </a:p>
          <a:p>
            <a:pPr>
              <a:lnSpc>
                <a:spcPct val="100000"/>
              </a:lnSpc>
            </a:pPr>
            <a:endParaRPr lang="en-US" sz="1400" dirty="0"/>
          </a:p>
          <a:p>
            <a:pPr>
              <a:lnSpc>
                <a:spcPct val="100000"/>
              </a:lnSpc>
            </a:pPr>
            <a:r>
              <a:rPr lang="en-US" sz="1400" dirty="0"/>
              <a:t>Selenium                                     50-200mcg</a:t>
            </a:r>
          </a:p>
          <a:p>
            <a:pPr>
              <a:lnSpc>
                <a:spcPct val="100000"/>
              </a:lnSpc>
            </a:pPr>
            <a:endParaRPr lang="en-US" sz="1400" dirty="0"/>
          </a:p>
          <a:p>
            <a:pPr>
              <a:lnSpc>
                <a:spcPct val="100000"/>
              </a:lnSpc>
            </a:pPr>
            <a:r>
              <a:rPr lang="en-US" sz="1400" dirty="0"/>
              <a:t>Molybdenum                              10-20mcg</a:t>
            </a:r>
          </a:p>
          <a:p>
            <a:pPr>
              <a:lnSpc>
                <a:spcPct val="100000"/>
              </a:lnSpc>
            </a:pPr>
            <a:endParaRPr lang="en-US" sz="1400" dirty="0"/>
          </a:p>
          <a:p>
            <a:pPr>
              <a:lnSpc>
                <a:spcPct val="100000"/>
              </a:lnSpc>
            </a:pPr>
            <a:r>
              <a:rPr lang="en-US" sz="1400" dirty="0"/>
              <a:t>Vanadium                                   50-100mcg   </a:t>
            </a:r>
          </a:p>
          <a:p>
            <a:pPr>
              <a:lnSpc>
                <a:spcPct val="100000"/>
              </a:lnSpc>
            </a:pPr>
            <a:endParaRPr lang="en-US" sz="1400" dirty="0"/>
          </a:p>
          <a:p>
            <a:pPr>
              <a:lnSpc>
                <a:spcPct val="100000"/>
              </a:lnSpc>
            </a:pPr>
            <a:r>
              <a:rPr lang="en-US" sz="1400" dirty="0"/>
              <a:t>Probiotics                                   5- 20bn             </a:t>
            </a:r>
          </a:p>
          <a:p>
            <a:pPr>
              <a:lnSpc>
                <a:spcPct val="100000"/>
              </a:lnSpc>
            </a:pPr>
            <a:endParaRPr lang="en-US" sz="1400" dirty="0"/>
          </a:p>
        </p:txBody>
      </p:sp>
    </p:spTree>
    <p:extLst>
      <p:ext uri="{BB962C8B-B14F-4D97-AF65-F5344CB8AC3E}">
        <p14:creationId xmlns:p14="http://schemas.microsoft.com/office/powerpoint/2010/main" val="36065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1448234" y="547399"/>
            <a:ext cx="9491816"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GB" dirty="0"/>
              <a:t>Some Helpful Resources </a:t>
            </a:r>
            <a:endParaRPr lang="en-GB" dirty="0">
              <a:effectLst/>
            </a:endParaRPr>
          </a:p>
        </p:txBody>
      </p:sp>
      <p:sp>
        <p:nvSpPr>
          <p:cNvPr id="39" name="Tekstvak 38">
            <a:extLst>
              <a:ext uri="{FF2B5EF4-FFF2-40B4-BE49-F238E27FC236}">
                <a16:creationId xmlns:a16="http://schemas.microsoft.com/office/drawing/2014/main" id="{E9164A19-9B42-5CC8-C81D-EB59839F3234}"/>
              </a:ext>
            </a:extLst>
          </p:cNvPr>
          <p:cNvSpPr txBox="1"/>
          <p:nvPr/>
        </p:nvSpPr>
        <p:spPr>
          <a:xfrm>
            <a:off x="1652552" y="1872092"/>
            <a:ext cx="10104017" cy="215444"/>
          </a:xfrm>
          <a:prstGeom prst="rect">
            <a:avLst/>
          </a:prstGeom>
          <a:ln w="12700">
            <a:miter lim="400000"/>
          </a:ln>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a:lnSpc>
                <a:spcPct val="150000"/>
              </a:lnSpc>
              <a:defRPr sz="1600">
                <a:solidFill>
                  <a:srgbClr val="545454"/>
                </a:solidFill>
                <a:latin typeface="Lora"/>
                <a:ea typeface="Lora"/>
                <a:cs typeface="Lora"/>
              </a:defRPr>
            </a:lvl1pPr>
          </a:lstStyle>
          <a:p>
            <a:pPr>
              <a:lnSpc>
                <a:spcPct val="100000"/>
              </a:lnSpc>
            </a:pPr>
            <a:endParaRPr lang="en-US" sz="1400" dirty="0"/>
          </a:p>
        </p:txBody>
      </p:sp>
      <p:sp>
        <p:nvSpPr>
          <p:cNvPr id="2" name="TextBox 5">
            <a:extLst>
              <a:ext uri="{FF2B5EF4-FFF2-40B4-BE49-F238E27FC236}">
                <a16:creationId xmlns:a16="http://schemas.microsoft.com/office/drawing/2014/main" id="{09BE2DA9-CEE0-4953-7278-6B6A35194DC1}"/>
              </a:ext>
            </a:extLst>
          </p:cNvPr>
          <p:cNvSpPr txBox="1"/>
          <p:nvPr/>
        </p:nvSpPr>
        <p:spPr>
          <a:xfrm>
            <a:off x="779730" y="1803181"/>
            <a:ext cx="9338047" cy="47616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dirty="0"/>
              <a:t>The Wisdom of Menopause : </a:t>
            </a:r>
            <a:r>
              <a:rPr lang="en-GB" sz="1600" dirty="0">
                <a:hlinkClick r:id="rId2"/>
              </a:rPr>
              <a:t>Dr Christiane Northup MD</a:t>
            </a:r>
            <a:endParaRPr lang="en-GB" sz="1600" dirty="0"/>
          </a:p>
          <a:p>
            <a:pPr>
              <a:lnSpc>
                <a:spcPct val="150000"/>
              </a:lnSpc>
            </a:pPr>
            <a:r>
              <a:rPr lang="en-GB" sz="1600" dirty="0">
                <a:hlinkClick r:id="rId3"/>
              </a:rPr>
              <a:t>Dr Mariza Snyder </a:t>
            </a:r>
            <a:r>
              <a:rPr lang="en-GB" sz="1600" dirty="0"/>
              <a:t>– Register for the </a:t>
            </a:r>
            <a:r>
              <a:rPr lang="en-GB" sz="1600" dirty="0">
                <a:hlinkClick r:id="rId4"/>
              </a:rPr>
              <a:t>Hormones Relief Summit</a:t>
            </a:r>
            <a:endParaRPr lang="en-GB" sz="1600" dirty="0"/>
          </a:p>
          <a:p>
            <a:pPr>
              <a:lnSpc>
                <a:spcPct val="150000"/>
              </a:lnSpc>
            </a:pPr>
            <a:r>
              <a:rPr lang="en-GB" sz="1600" dirty="0"/>
              <a:t>Dr </a:t>
            </a:r>
            <a:r>
              <a:rPr lang="en-GB" sz="1600" dirty="0" err="1"/>
              <a:t>Shahzadi</a:t>
            </a:r>
            <a:r>
              <a:rPr lang="en-GB" sz="1600" dirty="0"/>
              <a:t> Harper and Emma Bardwell: </a:t>
            </a:r>
            <a:r>
              <a:rPr lang="en-GB" sz="1600" dirty="0">
                <a:hlinkClick r:id="rId5"/>
              </a:rPr>
              <a:t>The Perimenopause Solution </a:t>
            </a:r>
            <a:endParaRPr lang="en-GB" sz="1600" dirty="0">
              <a:hlinkClick r:id="rId4"/>
            </a:endParaRPr>
          </a:p>
          <a:p>
            <a:pPr>
              <a:lnSpc>
                <a:spcPct val="150000"/>
              </a:lnSpc>
            </a:pPr>
            <a:r>
              <a:rPr lang="en-GB" sz="1600" dirty="0">
                <a:hlinkClick r:id="rId6"/>
              </a:rPr>
              <a:t>Dr Anna Cabeca </a:t>
            </a:r>
            <a:endParaRPr lang="en-GB" sz="1600" dirty="0"/>
          </a:p>
          <a:p>
            <a:pPr>
              <a:lnSpc>
                <a:spcPct val="150000"/>
              </a:lnSpc>
            </a:pPr>
            <a:r>
              <a:rPr lang="en-GB" sz="1600" dirty="0">
                <a:hlinkClick r:id="rId7"/>
              </a:rPr>
              <a:t>Dr Lara Briden </a:t>
            </a:r>
            <a:endParaRPr lang="en-GB" sz="1600" dirty="0"/>
          </a:p>
          <a:p>
            <a:pPr>
              <a:lnSpc>
                <a:spcPct val="150000"/>
              </a:lnSpc>
            </a:pPr>
            <a:r>
              <a:rPr lang="en-GB" sz="1600" dirty="0">
                <a:hlinkClick r:id="rId8"/>
              </a:rPr>
              <a:t>Dr Michelle Sands</a:t>
            </a:r>
            <a:endParaRPr lang="en-GB" sz="1600" dirty="0"/>
          </a:p>
          <a:p>
            <a:pPr>
              <a:lnSpc>
                <a:spcPct val="150000"/>
              </a:lnSpc>
            </a:pPr>
            <a:r>
              <a:rPr lang="en-GB" sz="1600" dirty="0">
                <a:hlinkClick r:id="rId9"/>
              </a:rPr>
              <a:t>Mastering Diabetes </a:t>
            </a:r>
            <a:r>
              <a:rPr lang="en-GB" sz="1600" dirty="0"/>
              <a:t>(to learn about insulin resistance and management)</a:t>
            </a:r>
          </a:p>
          <a:p>
            <a:pPr>
              <a:lnSpc>
                <a:spcPct val="150000"/>
              </a:lnSpc>
            </a:pPr>
            <a:r>
              <a:rPr lang="en-GB" sz="1600" dirty="0">
                <a:hlinkClick r:id="rId10"/>
              </a:rPr>
              <a:t>Brenda Davis RD : </a:t>
            </a:r>
            <a:r>
              <a:rPr lang="en-GB" sz="1600" dirty="0"/>
              <a:t>for plant based nutrition for all stages of life </a:t>
            </a:r>
          </a:p>
          <a:p>
            <a:pPr>
              <a:lnSpc>
                <a:spcPct val="150000"/>
              </a:lnSpc>
            </a:pPr>
            <a:r>
              <a:rPr lang="en-GB" sz="1600" dirty="0">
                <a:hlinkClick r:id="rId11"/>
              </a:rPr>
              <a:t>Dr Will Bulsiewicz  </a:t>
            </a:r>
            <a:r>
              <a:rPr lang="en-GB" sz="1600" dirty="0"/>
              <a:t>for gut health </a:t>
            </a:r>
          </a:p>
          <a:p>
            <a:pPr>
              <a:lnSpc>
                <a:spcPct val="150000"/>
              </a:lnSpc>
            </a:pPr>
            <a:r>
              <a:rPr lang="en-GB" sz="1600" dirty="0" err="1">
                <a:hlinkClick r:id="rId12"/>
              </a:rPr>
              <a:t>Silatha</a:t>
            </a:r>
            <a:r>
              <a:rPr lang="en-GB" sz="1600" dirty="0">
                <a:hlinkClick r:id="rId12"/>
              </a:rPr>
              <a:t> Journey</a:t>
            </a:r>
            <a:r>
              <a:rPr lang="en-GB" sz="1600" dirty="0"/>
              <a:t>: meditation </a:t>
            </a:r>
          </a:p>
          <a:p>
            <a:pPr>
              <a:lnSpc>
                <a:spcPct val="150000"/>
              </a:lnSpc>
            </a:pPr>
            <a:r>
              <a:rPr lang="en-GB" sz="1600" dirty="0">
                <a:hlinkClick r:id="rId13"/>
              </a:rPr>
              <a:t>Boho Beautiful</a:t>
            </a:r>
            <a:r>
              <a:rPr lang="en-GB" sz="1600" dirty="0"/>
              <a:t>: Yoga and Meditation </a:t>
            </a:r>
          </a:p>
          <a:p>
            <a:pPr>
              <a:lnSpc>
                <a:spcPct val="150000"/>
              </a:lnSpc>
            </a:pPr>
            <a:r>
              <a:rPr lang="en-GB" sz="1600" dirty="0">
                <a:hlinkClick r:id="rId14"/>
              </a:rPr>
              <a:t>Mei Lan Maurits </a:t>
            </a:r>
            <a:r>
              <a:rPr lang="en-GB" sz="1600" dirty="0"/>
              <a:t>: Sound and Meditation healing </a:t>
            </a:r>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358329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73597" y="891262"/>
            <a:ext cx="8769841"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A little about me </a:t>
            </a:r>
            <a:endParaRPr lang="en-GB" b="1" dirty="0"/>
          </a:p>
        </p:txBody>
      </p:sp>
      <p:sp>
        <p:nvSpPr>
          <p:cNvPr id="9" name="TextBox 5">
            <a:extLst>
              <a:ext uri="{FF2B5EF4-FFF2-40B4-BE49-F238E27FC236}">
                <a16:creationId xmlns:a16="http://schemas.microsoft.com/office/drawing/2014/main" id="{CDE23525-F034-4595-BE2A-1358A1BEC084}"/>
              </a:ext>
            </a:extLst>
          </p:cNvPr>
          <p:cNvSpPr txBox="1"/>
          <p:nvPr/>
        </p:nvSpPr>
        <p:spPr>
          <a:xfrm>
            <a:off x="846494" y="1859506"/>
            <a:ext cx="6303064" cy="402302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dirty="0"/>
              <a:t>I am a Board Certified holistic health coach, plant-based nutrition advisor, focusing on Women’s Health, and functional movement teacher. I am also a published author, public speaker and host of </a:t>
            </a:r>
            <a:r>
              <a:rPr lang="en-GB" sz="1600" dirty="0">
                <a:hlinkClick r:id="rId2">
                  <a:extLst>
                    <a:ext uri="{A12FA001-AC4F-418D-AE19-62706E023703}">
                      <ahyp:hlinkClr xmlns:ahyp="http://schemas.microsoft.com/office/drawing/2018/hyperlinkcolor" val="tx"/>
                    </a:ext>
                  </a:extLst>
                </a:hlinkClick>
              </a:rPr>
              <a:t>The Green Life</a:t>
            </a:r>
            <a:r>
              <a:rPr lang="en-GB" sz="1600" dirty="0"/>
              <a:t> Podcast. </a:t>
            </a:r>
          </a:p>
          <a:p>
            <a:pPr>
              <a:lnSpc>
                <a:spcPct val="150000"/>
              </a:lnSpc>
            </a:pPr>
            <a:r>
              <a:rPr lang="en-GB" sz="1600" dirty="0"/>
              <a:t>I am currently furthering my education through</a:t>
            </a:r>
            <a:r>
              <a:rPr lang="en-GB" sz="1600" dirty="0">
                <a:hlinkClick r:id="rId3">
                  <a:extLst>
                    <a:ext uri="{A12FA001-AC4F-418D-AE19-62706E023703}">
                      <ahyp:hlinkClr xmlns:ahyp="http://schemas.microsoft.com/office/drawing/2018/hyperlinkcolor" val="tx"/>
                    </a:ext>
                  </a:extLst>
                </a:hlinkClick>
              </a:rPr>
              <a:t> The Energetic Health Institute</a:t>
            </a:r>
            <a:r>
              <a:rPr lang="en-GB" sz="1600" dirty="0"/>
              <a:t>, under the guidance of Dr Henry Ealy. </a:t>
            </a:r>
          </a:p>
          <a:p>
            <a:pPr>
              <a:lnSpc>
                <a:spcPct val="150000"/>
              </a:lnSpc>
            </a:pPr>
            <a:r>
              <a:rPr lang="en-GB" sz="1600" dirty="0"/>
              <a:t>In 2015 I left banking to pursue my passion for health, and in 2019, I left London and moved to a little rural town in Portugal, where we purchased a farm and are living a self-sustainable life in alignment with our ethos: being kind to all beings, nature and ourselves in order to thrive! </a:t>
            </a:r>
          </a:p>
        </p:txBody>
      </p:sp>
      <p:pic>
        <p:nvPicPr>
          <p:cNvPr id="3" name="Picture 2">
            <a:extLst>
              <a:ext uri="{FF2B5EF4-FFF2-40B4-BE49-F238E27FC236}">
                <a16:creationId xmlns:a16="http://schemas.microsoft.com/office/drawing/2014/main" id="{D266AA64-26D1-B137-A0CE-AD36A92512A8}"/>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8277102" y="1405533"/>
            <a:ext cx="3250372" cy="4476997"/>
          </a:xfrm>
          <a:prstGeom prst="rect">
            <a:avLst/>
          </a:prstGeom>
        </p:spPr>
      </p:pic>
    </p:spTree>
    <p:extLst>
      <p:ext uri="{BB962C8B-B14F-4D97-AF65-F5344CB8AC3E}">
        <p14:creationId xmlns:p14="http://schemas.microsoft.com/office/powerpoint/2010/main" val="140622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1448234" y="547399"/>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GB" dirty="0"/>
              <a:t>Check out my Podcast  </a:t>
            </a:r>
            <a:endParaRPr lang="en-GB" dirty="0">
              <a:effectLst/>
            </a:endParaRPr>
          </a:p>
        </p:txBody>
      </p:sp>
      <p:sp>
        <p:nvSpPr>
          <p:cNvPr id="39" name="Tekstvak 38">
            <a:extLst>
              <a:ext uri="{FF2B5EF4-FFF2-40B4-BE49-F238E27FC236}">
                <a16:creationId xmlns:a16="http://schemas.microsoft.com/office/drawing/2014/main" id="{E9164A19-9B42-5CC8-C81D-EB59839F3234}"/>
              </a:ext>
            </a:extLst>
          </p:cNvPr>
          <p:cNvSpPr txBox="1"/>
          <p:nvPr/>
        </p:nvSpPr>
        <p:spPr>
          <a:xfrm>
            <a:off x="1652552" y="1872092"/>
            <a:ext cx="10104017" cy="215444"/>
          </a:xfrm>
          <a:prstGeom prst="rect">
            <a:avLst/>
          </a:prstGeom>
          <a:ln w="12700">
            <a:miter lim="400000"/>
          </a:ln>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a:lnSpc>
                <a:spcPct val="150000"/>
              </a:lnSpc>
              <a:defRPr sz="1600">
                <a:solidFill>
                  <a:srgbClr val="545454"/>
                </a:solidFill>
                <a:latin typeface="Lora"/>
                <a:ea typeface="Lora"/>
                <a:cs typeface="Lora"/>
              </a:defRPr>
            </a:lvl1pPr>
          </a:lstStyle>
          <a:p>
            <a:pPr>
              <a:lnSpc>
                <a:spcPct val="100000"/>
              </a:lnSpc>
            </a:pPr>
            <a:endParaRPr lang="en-US" sz="1400" dirty="0"/>
          </a:p>
        </p:txBody>
      </p:sp>
      <p:sp>
        <p:nvSpPr>
          <p:cNvPr id="2" name="TextBox 5">
            <a:extLst>
              <a:ext uri="{FF2B5EF4-FFF2-40B4-BE49-F238E27FC236}">
                <a16:creationId xmlns:a16="http://schemas.microsoft.com/office/drawing/2014/main" id="{09BE2DA9-CEE0-4953-7278-6B6A35194DC1}"/>
              </a:ext>
            </a:extLst>
          </p:cNvPr>
          <p:cNvSpPr txBox="1"/>
          <p:nvPr/>
        </p:nvSpPr>
        <p:spPr>
          <a:xfrm>
            <a:off x="779730" y="1803181"/>
            <a:ext cx="9338047" cy="143770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pic>
        <p:nvPicPr>
          <p:cNvPr id="4" name="Picture 3">
            <a:extLst>
              <a:ext uri="{FF2B5EF4-FFF2-40B4-BE49-F238E27FC236}">
                <a16:creationId xmlns:a16="http://schemas.microsoft.com/office/drawing/2014/main" id="{4BBFDA39-6109-909A-0CB5-B57268C2D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40" y="1536714"/>
            <a:ext cx="4770464" cy="4770464"/>
          </a:xfrm>
          <a:prstGeom prst="rect">
            <a:avLst/>
          </a:prstGeom>
        </p:spPr>
      </p:pic>
      <p:sp>
        <p:nvSpPr>
          <p:cNvPr id="5" name="TextBox 4">
            <a:extLst>
              <a:ext uri="{FF2B5EF4-FFF2-40B4-BE49-F238E27FC236}">
                <a16:creationId xmlns:a16="http://schemas.microsoft.com/office/drawing/2014/main" id="{02D1BC81-E355-79D7-E5CC-C1D052758F92}"/>
              </a:ext>
            </a:extLst>
          </p:cNvPr>
          <p:cNvSpPr txBox="1"/>
          <p:nvPr/>
        </p:nvSpPr>
        <p:spPr>
          <a:xfrm>
            <a:off x="5735782" y="1496879"/>
            <a:ext cx="5866410" cy="4484626"/>
          </a:xfrm>
          <a:prstGeom prst="rect">
            <a:avLst/>
          </a:prstGeom>
          <a:noFill/>
        </p:spPr>
        <p:txBody>
          <a:bodyPr wrap="square" rtlCol="0">
            <a:spAutoFit/>
          </a:bodyPr>
          <a:lstStyle/>
          <a:p>
            <a:pPr>
              <a:lnSpc>
                <a:spcPct val="150000"/>
              </a:lnSpc>
            </a:pPr>
            <a:r>
              <a:rPr lang="en-GB" sz="1600" dirty="0">
                <a:solidFill>
                  <a:srgbClr val="545454"/>
                </a:solidFill>
                <a:latin typeface="Lora"/>
              </a:rPr>
              <a:t>Launched on March 1st 2022, from my homestead in Portugal! The Green Life podcast is focused on Holistic and Integrative Health, Plant-based nutrition, sustainable natural living, community building and strengthening the human connection with a mindful approach that respects nature! The amazing speakers that will join me are experts who fight to present facts, evidence and alternatives to promote health.</a:t>
            </a:r>
          </a:p>
          <a:p>
            <a:pPr>
              <a:lnSpc>
                <a:spcPct val="150000"/>
              </a:lnSpc>
            </a:pPr>
            <a:r>
              <a:rPr lang="en-GB" sz="1600" dirty="0">
                <a:solidFill>
                  <a:srgbClr val="545454"/>
                </a:solidFill>
                <a:latin typeface="Lora"/>
              </a:rPr>
              <a:t>Available on: </a:t>
            </a:r>
            <a:r>
              <a:rPr lang="en-GB" sz="1600" dirty="0">
                <a:solidFill>
                  <a:srgbClr val="545454"/>
                </a:solidFill>
                <a:latin typeface="Lora"/>
                <a:hlinkClick r:id="rId3"/>
              </a:rPr>
              <a:t>Spotify</a:t>
            </a:r>
            <a:r>
              <a:rPr lang="en-GB" sz="1600" dirty="0">
                <a:solidFill>
                  <a:srgbClr val="545454"/>
                </a:solidFill>
                <a:latin typeface="Lora"/>
              </a:rPr>
              <a:t>, </a:t>
            </a:r>
            <a:r>
              <a:rPr lang="en-GB" sz="1600" dirty="0">
                <a:solidFill>
                  <a:srgbClr val="545454"/>
                </a:solidFill>
                <a:latin typeface="Lora"/>
                <a:hlinkClick r:id="rId4"/>
              </a:rPr>
              <a:t>Apple</a:t>
            </a:r>
            <a:r>
              <a:rPr lang="en-GB" sz="1600" dirty="0">
                <a:solidFill>
                  <a:srgbClr val="545454"/>
                </a:solidFill>
                <a:latin typeface="Lora"/>
              </a:rPr>
              <a:t> , </a:t>
            </a:r>
            <a:r>
              <a:rPr lang="en-GB" sz="1600" dirty="0">
                <a:solidFill>
                  <a:srgbClr val="545454"/>
                </a:solidFill>
                <a:latin typeface="Lora"/>
                <a:hlinkClick r:id="rId5"/>
              </a:rPr>
              <a:t>Google</a:t>
            </a:r>
            <a:r>
              <a:rPr lang="en-GB" sz="1600" dirty="0">
                <a:solidFill>
                  <a:srgbClr val="545454"/>
                </a:solidFill>
                <a:latin typeface="Lora"/>
              </a:rPr>
              <a:t> and </a:t>
            </a:r>
            <a:r>
              <a:rPr lang="en-GB" sz="1600" dirty="0">
                <a:solidFill>
                  <a:srgbClr val="545454"/>
                </a:solidFill>
                <a:latin typeface="Lora"/>
                <a:hlinkClick r:id="rId6"/>
              </a:rPr>
              <a:t>Amazon</a:t>
            </a:r>
            <a:r>
              <a:rPr lang="en-GB" sz="1600" dirty="0">
                <a:solidFill>
                  <a:srgbClr val="545454"/>
                </a:solidFill>
                <a:latin typeface="Lora"/>
              </a:rPr>
              <a:t>  </a:t>
            </a:r>
          </a:p>
          <a:p>
            <a:pPr>
              <a:lnSpc>
                <a:spcPct val="150000"/>
              </a:lnSpc>
            </a:pPr>
            <a:endParaRPr lang="en-GB" sz="1600" dirty="0">
              <a:solidFill>
                <a:srgbClr val="545454"/>
              </a:solidFill>
              <a:latin typeface="Lora"/>
            </a:endParaRPr>
          </a:p>
          <a:p>
            <a:pPr>
              <a:lnSpc>
                <a:spcPct val="150000"/>
              </a:lnSpc>
            </a:pPr>
            <a:endParaRPr lang="en-GB" sz="1600" dirty="0">
              <a:solidFill>
                <a:srgbClr val="545454"/>
              </a:solidFill>
              <a:latin typeface="Lora"/>
            </a:endParaRPr>
          </a:p>
          <a:p>
            <a:pPr>
              <a:lnSpc>
                <a:spcPct val="150000"/>
              </a:lnSpc>
            </a:pPr>
            <a:r>
              <a:rPr lang="en-GB" sz="1600" dirty="0">
                <a:solidFill>
                  <a:srgbClr val="545454"/>
                </a:solidFill>
                <a:latin typeface="Lora"/>
                <a:hlinkClick r:id="rId7"/>
              </a:rPr>
              <a:t>www.liveleanhealth.com</a:t>
            </a:r>
            <a:r>
              <a:rPr lang="en-GB" sz="1600" dirty="0">
                <a:solidFill>
                  <a:srgbClr val="545454"/>
                </a:solidFill>
                <a:latin typeface="Lora"/>
              </a:rPr>
              <a:t> </a:t>
            </a:r>
            <a:endParaRPr lang="en-US" sz="1600" dirty="0">
              <a:solidFill>
                <a:srgbClr val="545454"/>
              </a:solidFill>
              <a:latin typeface="Lora"/>
            </a:endParaRPr>
          </a:p>
        </p:txBody>
      </p:sp>
    </p:spTree>
    <p:extLst>
      <p:ext uri="{BB962C8B-B14F-4D97-AF65-F5344CB8AC3E}">
        <p14:creationId xmlns:p14="http://schemas.microsoft.com/office/powerpoint/2010/main" val="113551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583381"/>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Thriving through transition</a:t>
            </a:r>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24071" y="1255103"/>
            <a:ext cx="10201228" cy="476162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dirty="0"/>
              <a:t>Perimenopause is a period in which changes to our cycle happen gradually through a few years or can be full swing, depending on each person , towards Menopause. </a:t>
            </a:r>
          </a:p>
          <a:p>
            <a:pPr>
              <a:lnSpc>
                <a:spcPct val="150000"/>
              </a:lnSpc>
            </a:pPr>
            <a:r>
              <a:rPr lang="en-GB" sz="1600" dirty="0"/>
              <a:t>A lot can happen in this time and generally society has created negative feelings around peri and menopause , making it stressful for women. It does not need to be that way:</a:t>
            </a:r>
          </a:p>
          <a:p>
            <a:pPr marL="285750" indent="-285750">
              <a:lnSpc>
                <a:spcPct val="150000"/>
              </a:lnSpc>
              <a:buFont typeface="Arial" panose="020B0604020202020204" pitchFamily="34" charset="0"/>
              <a:buChar char="•"/>
            </a:pPr>
            <a:r>
              <a:rPr lang="en-GB" sz="1600" dirty="0"/>
              <a:t>We are still in control</a:t>
            </a:r>
          </a:p>
          <a:p>
            <a:pPr marL="285750" indent="-285750">
              <a:lnSpc>
                <a:spcPct val="150000"/>
              </a:lnSpc>
              <a:buFont typeface="Arial" panose="020B0604020202020204" pitchFamily="34" charset="0"/>
              <a:buChar char="•"/>
            </a:pPr>
            <a:r>
              <a:rPr lang="en-GB" sz="1600" dirty="0"/>
              <a:t>Inner work is needed and it is an opportunity </a:t>
            </a:r>
          </a:p>
          <a:p>
            <a:pPr marL="285750" indent="-285750">
              <a:lnSpc>
                <a:spcPct val="150000"/>
              </a:lnSpc>
              <a:buFont typeface="Arial" panose="020B0604020202020204" pitchFamily="34" charset="0"/>
              <a:buChar char="•"/>
            </a:pPr>
            <a:r>
              <a:rPr lang="en-GB" sz="1600" dirty="0"/>
              <a:t>Better choices for self care bring results </a:t>
            </a:r>
          </a:p>
          <a:p>
            <a:pPr marL="285750" indent="-285750">
              <a:lnSpc>
                <a:spcPct val="150000"/>
              </a:lnSpc>
              <a:buFont typeface="Arial" panose="020B0604020202020204" pitchFamily="34" charset="0"/>
              <a:buChar char="•"/>
            </a:pPr>
            <a:r>
              <a:rPr lang="en-GB" sz="1600" dirty="0"/>
              <a:t>Taking the time to understand our bodies is a gift that will serve us for the rest of our lives </a:t>
            </a:r>
          </a:p>
          <a:p>
            <a:pPr marL="285750" indent="-285750">
              <a:lnSpc>
                <a:spcPct val="150000"/>
              </a:lnSpc>
              <a:buFont typeface="Arial" panose="020B0604020202020204" pitchFamily="34" charset="0"/>
              <a:buChar char="•"/>
            </a:pPr>
            <a:r>
              <a:rPr lang="en-GB" sz="1600" dirty="0"/>
              <a:t>Channelling energy towards a new phase</a:t>
            </a:r>
          </a:p>
          <a:p>
            <a:pPr marL="285750" indent="-285750">
              <a:lnSpc>
                <a:spcPct val="150000"/>
              </a:lnSpc>
              <a:buFont typeface="Arial" panose="020B0604020202020204" pitchFamily="34" charset="0"/>
              <a:buChar char="•"/>
            </a:pPr>
            <a:r>
              <a:rPr lang="en-GB" sz="1600" dirty="0"/>
              <a:t>Taking the opportunity to educate and change misconceptions </a:t>
            </a:r>
          </a:p>
          <a:p>
            <a:pPr marL="285750" indent="-285750">
              <a:lnSpc>
                <a:spcPct val="150000"/>
              </a:lnSpc>
              <a:buFont typeface="Arial" panose="020B0604020202020204" pitchFamily="34" charset="0"/>
              <a:buChar char="•"/>
            </a:pPr>
            <a:r>
              <a:rPr lang="en-GB" sz="1600" dirty="0"/>
              <a:t>Pairing experience and wisdom and using them on our body and in life </a:t>
            </a:r>
          </a:p>
          <a:p>
            <a:pPr>
              <a:lnSpc>
                <a:spcPct val="150000"/>
              </a:lnSpc>
            </a:pPr>
            <a:endParaRPr lang="en-GB" sz="1600" dirty="0"/>
          </a:p>
          <a:p>
            <a:pPr marL="285750" indent="-285750">
              <a:lnSpc>
                <a:spcPct val="150000"/>
              </a:lnSpc>
              <a:buFont typeface="Arial" panose="020B0604020202020204" pitchFamily="34" charset="0"/>
              <a:buChar char="•"/>
            </a:pPr>
            <a:endParaRPr lang="en-GB" sz="1600" dirty="0"/>
          </a:p>
        </p:txBody>
      </p:sp>
    </p:spTree>
    <p:extLst>
      <p:ext uri="{BB962C8B-B14F-4D97-AF65-F5344CB8AC3E}">
        <p14:creationId xmlns:p14="http://schemas.microsoft.com/office/powerpoint/2010/main" val="411508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583381"/>
            <a:ext cx="9491816" cy="6717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What is Perimenopause </a:t>
            </a:r>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24071" y="1255103"/>
            <a:ext cx="10201228" cy="55002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r>
              <a:rPr lang="en-GB" sz="1600" dirty="0"/>
              <a:t>Perimenopause is a natural phase of our lives as women. </a:t>
            </a:r>
          </a:p>
          <a:p>
            <a:pPr marL="285750" indent="-285750">
              <a:lnSpc>
                <a:spcPct val="150000"/>
              </a:lnSpc>
              <a:buFont typeface="Arial" panose="020B0604020202020204" pitchFamily="34" charset="0"/>
              <a:buChar char="•"/>
            </a:pPr>
            <a:r>
              <a:rPr lang="en-GB" sz="1600" dirty="0"/>
              <a:t>It is the time about/around Menopause (anything before the time where you have lost your period for a whole year falls into Perimenopause)</a:t>
            </a:r>
          </a:p>
          <a:p>
            <a:pPr marL="285750" indent="-285750">
              <a:lnSpc>
                <a:spcPct val="150000"/>
              </a:lnSpc>
              <a:buFont typeface="Arial" panose="020B0604020202020204" pitchFamily="34" charset="0"/>
              <a:buChar char="•"/>
            </a:pPr>
            <a:r>
              <a:rPr lang="en-GB" sz="1600" dirty="0"/>
              <a:t>It  is a time of transition</a:t>
            </a:r>
          </a:p>
          <a:p>
            <a:pPr marL="285750" indent="-285750">
              <a:lnSpc>
                <a:spcPct val="150000"/>
              </a:lnSpc>
              <a:buFont typeface="Arial" panose="020B0604020202020204" pitchFamily="34" charset="0"/>
              <a:buChar char="•"/>
            </a:pPr>
            <a:r>
              <a:rPr lang="en-GB" sz="1600" dirty="0"/>
              <a:t>A lot of ppl mistake Perimenopause and Menopause</a:t>
            </a:r>
          </a:p>
          <a:p>
            <a:pPr marL="285750" indent="-285750">
              <a:lnSpc>
                <a:spcPct val="150000"/>
              </a:lnSpc>
              <a:buFont typeface="Arial" panose="020B0604020202020204" pitchFamily="34" charset="0"/>
              <a:buChar char="•"/>
            </a:pPr>
            <a:r>
              <a:rPr lang="en-GB" sz="1600" dirty="0"/>
              <a:t>Can start as early as mid to late 30’s and last anywhere from 4 to 10 years  </a:t>
            </a:r>
          </a:p>
          <a:p>
            <a:pPr marL="285750" indent="-285750">
              <a:lnSpc>
                <a:spcPct val="150000"/>
              </a:lnSpc>
              <a:buFont typeface="Arial" panose="020B0604020202020204" pitchFamily="34" charset="0"/>
              <a:buChar char="•"/>
            </a:pPr>
            <a:r>
              <a:rPr lang="en-GB" sz="1600" dirty="0"/>
              <a:t>During Perimenopause our ovaries slowly start declining in their function to make enough hormones to ovulate and conceive</a:t>
            </a:r>
          </a:p>
          <a:p>
            <a:pPr marL="285750" indent="-285750">
              <a:lnSpc>
                <a:spcPct val="150000"/>
              </a:lnSpc>
              <a:buFont typeface="Arial" panose="020B0604020202020204" pitchFamily="34" charset="0"/>
              <a:buChar char="•"/>
            </a:pPr>
            <a:r>
              <a:rPr lang="en-GB" sz="1600" dirty="0"/>
              <a:t>Period can become irregular and change to painful and heavy, depending on our health </a:t>
            </a:r>
          </a:p>
          <a:p>
            <a:pPr marL="285750" indent="-285750">
              <a:lnSpc>
                <a:spcPct val="150000"/>
              </a:lnSpc>
              <a:buFont typeface="Arial" panose="020B0604020202020204" pitchFamily="34" charset="0"/>
              <a:buChar char="•"/>
            </a:pPr>
            <a:r>
              <a:rPr lang="en-GB" sz="1600" dirty="0"/>
              <a:t>You can still fall pregnant during Perimenopause </a:t>
            </a:r>
          </a:p>
          <a:p>
            <a:pPr marL="285750" indent="-285750">
              <a:lnSpc>
                <a:spcPct val="150000"/>
              </a:lnSpc>
              <a:buFont typeface="Arial" panose="020B0604020202020204" pitchFamily="34" charset="0"/>
              <a:buChar char="•"/>
            </a:pPr>
            <a:r>
              <a:rPr lang="en-GB" sz="1600" dirty="0"/>
              <a:t>Perimenopause has 2 phases: early phase and late phase (around 44 years of age upwards)</a:t>
            </a:r>
          </a:p>
          <a:p>
            <a:pPr marL="285750" indent="-285750">
              <a:lnSpc>
                <a:spcPct val="150000"/>
              </a:lnSpc>
              <a:buFont typeface="Arial" panose="020B0604020202020204" pitchFamily="34" charset="0"/>
              <a:buChar char="•"/>
            </a:pPr>
            <a:r>
              <a:rPr lang="en-GB" sz="1600" dirty="0"/>
              <a:t>Some women don’t have any issues other experience fluctuations so intense that feel severe symptoms: hot flushes, brain fog,  night sweats, mood swings, heavy bleeding, vaginal dryness, poor digestion, sleep issues, depression etc..  (this is generally associated with Menopause but it is the tail end of perimenopause)</a:t>
            </a:r>
          </a:p>
        </p:txBody>
      </p:sp>
    </p:spTree>
    <p:extLst>
      <p:ext uri="{BB962C8B-B14F-4D97-AF65-F5344CB8AC3E}">
        <p14:creationId xmlns:p14="http://schemas.microsoft.com/office/powerpoint/2010/main" val="373999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724071" y="583381"/>
            <a:ext cx="9491816" cy="671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What is Menopause </a:t>
            </a:r>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724071" y="1255103"/>
            <a:ext cx="10201228" cy="439229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marL="285750" indent="-285750">
              <a:lnSpc>
                <a:spcPct val="150000"/>
              </a:lnSpc>
              <a:buFont typeface="Arial" panose="020B0604020202020204" pitchFamily="34" charset="0"/>
              <a:buChar char="•"/>
            </a:pPr>
            <a:r>
              <a:rPr lang="en-GB" sz="1600" dirty="0"/>
              <a:t>Complete absence of period for at least 12 months  and you are now in Menopause – that is the only for sure factor! No tests exactly,  but one can test the FSH (follicular stimulating hormones) levels ;  but it isn’t super reliable. </a:t>
            </a:r>
          </a:p>
          <a:p>
            <a:pPr marL="285750" indent="-285750">
              <a:lnSpc>
                <a:spcPct val="150000"/>
              </a:lnSpc>
              <a:buFont typeface="Arial" panose="020B0604020202020204" pitchFamily="34" charset="0"/>
              <a:buChar char="•"/>
            </a:pPr>
            <a:r>
              <a:rPr lang="en-GB" sz="1600" dirty="0"/>
              <a:t>Happens around the age of 51. But can go as far as mid to late 50s or as early as mid 40s</a:t>
            </a:r>
          </a:p>
          <a:p>
            <a:pPr marL="285750" indent="-285750">
              <a:lnSpc>
                <a:spcPct val="150000"/>
              </a:lnSpc>
              <a:buFont typeface="Arial" panose="020B0604020202020204" pitchFamily="34" charset="0"/>
              <a:buChar char="•"/>
            </a:pPr>
            <a:r>
              <a:rPr lang="en-GB" sz="1600" dirty="0"/>
              <a:t>Nobody can really say when they will enter menopause, sometimes our mothers age of menopause can be an indicator  </a:t>
            </a:r>
          </a:p>
          <a:p>
            <a:pPr marL="285750" indent="-285750">
              <a:lnSpc>
                <a:spcPct val="150000"/>
              </a:lnSpc>
              <a:buFont typeface="Arial" panose="020B0604020202020204" pitchFamily="34" charset="0"/>
              <a:buChar char="•"/>
            </a:pPr>
            <a:r>
              <a:rPr lang="en-GB" sz="1600" dirty="0"/>
              <a:t>Things start to cool down and the symptoms experienced in Perimenopause stat dissipating </a:t>
            </a:r>
          </a:p>
          <a:p>
            <a:pPr marL="285750" indent="-285750">
              <a:lnSpc>
                <a:spcPct val="150000"/>
              </a:lnSpc>
              <a:buFont typeface="Arial" panose="020B0604020202020204" pitchFamily="34" charset="0"/>
              <a:buChar char="•"/>
            </a:pPr>
            <a:r>
              <a:rPr lang="en-GB" sz="1600" dirty="0"/>
              <a:t>We stay in Menopause for the rest of our lives (some call it post menopause)</a:t>
            </a:r>
          </a:p>
          <a:p>
            <a:pPr marL="285750" indent="-285750">
              <a:lnSpc>
                <a:spcPct val="150000"/>
              </a:lnSpc>
              <a:buFont typeface="Arial" panose="020B0604020202020204" pitchFamily="34" charset="0"/>
              <a:buChar char="•"/>
            </a:pPr>
            <a:r>
              <a:rPr lang="en-GB" sz="1600" dirty="0"/>
              <a:t>Menopause is an opportunity ladies! </a:t>
            </a:r>
          </a:p>
          <a:p>
            <a:pPr marL="285750" indent="-285750">
              <a:lnSpc>
                <a:spcPct val="150000"/>
              </a:lnSpc>
              <a:buFont typeface="Arial" panose="020B0604020202020204" pitchFamily="34" charset="0"/>
              <a:buChar char="•"/>
            </a:pPr>
            <a:r>
              <a:rPr lang="en-GB" sz="1600" dirty="0"/>
              <a:t>Menopause can also be surgically or chemically induced because of medications and disease.  Chronic stress can also induce early menopause. </a:t>
            </a:r>
          </a:p>
          <a:p>
            <a:pPr marL="285750" indent="-285750">
              <a:lnSpc>
                <a:spcPct val="150000"/>
              </a:lnSpc>
              <a:buFont typeface="Arial" panose="020B0604020202020204" pitchFamily="34" charset="0"/>
              <a:buChar char="•"/>
            </a:pPr>
            <a:r>
              <a:rPr lang="en-GB" sz="1600" dirty="0"/>
              <a:t>Your health dictates your experience in Menopause too .</a:t>
            </a:r>
          </a:p>
        </p:txBody>
      </p:sp>
    </p:spTree>
    <p:extLst>
      <p:ext uri="{BB962C8B-B14F-4D97-AF65-F5344CB8AC3E}">
        <p14:creationId xmlns:p14="http://schemas.microsoft.com/office/powerpoint/2010/main" val="135940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492039" y="583381"/>
            <a:ext cx="9491816" cy="20013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Understanding our hormones</a:t>
            </a:r>
          </a:p>
          <a:p>
            <a:r>
              <a:rPr lang="en-US" b="1" dirty="0"/>
              <a:t> </a:t>
            </a:r>
          </a:p>
          <a:p>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629602" y="1255103"/>
            <a:ext cx="6827437" cy="55003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Oestrogen deficiency</a:t>
            </a:r>
          </a:p>
          <a:p>
            <a:pPr>
              <a:lnSpc>
                <a:spcPct val="150000"/>
              </a:lnSpc>
            </a:pPr>
            <a:r>
              <a:rPr lang="en-GB" sz="1600" dirty="0"/>
              <a:t>Hot flashes</a:t>
            </a:r>
          </a:p>
          <a:p>
            <a:pPr>
              <a:lnSpc>
                <a:spcPct val="150000"/>
              </a:lnSpc>
            </a:pPr>
            <a:r>
              <a:rPr lang="en-GB" sz="1600" dirty="0"/>
              <a:t>Night Sweats</a:t>
            </a:r>
          </a:p>
          <a:p>
            <a:pPr>
              <a:lnSpc>
                <a:spcPct val="150000"/>
              </a:lnSpc>
            </a:pPr>
            <a:r>
              <a:rPr lang="en-GB" sz="1600" dirty="0"/>
              <a:t>Vaginal dryness </a:t>
            </a:r>
          </a:p>
          <a:p>
            <a:pPr>
              <a:lnSpc>
                <a:spcPct val="150000"/>
              </a:lnSpc>
            </a:pPr>
            <a:r>
              <a:rPr lang="en-GB" sz="1600" dirty="0"/>
              <a:t>Mood swings</a:t>
            </a:r>
          </a:p>
          <a:p>
            <a:pPr>
              <a:lnSpc>
                <a:spcPct val="150000"/>
              </a:lnSpc>
            </a:pPr>
            <a:r>
              <a:rPr lang="en-GB" sz="1600" dirty="0"/>
              <a:t>Mental Fuzziness</a:t>
            </a:r>
          </a:p>
          <a:p>
            <a:pPr>
              <a:lnSpc>
                <a:spcPct val="150000"/>
              </a:lnSpc>
            </a:pPr>
            <a:r>
              <a:rPr lang="en-GB" sz="1600" dirty="0"/>
              <a:t>Headaches and Migraines</a:t>
            </a:r>
          </a:p>
          <a:p>
            <a:pPr>
              <a:lnSpc>
                <a:spcPct val="150000"/>
              </a:lnSpc>
            </a:pPr>
            <a:r>
              <a:rPr lang="en-GB" sz="1600" dirty="0"/>
              <a:t>Vaginal and bladder infections </a:t>
            </a:r>
          </a:p>
          <a:p>
            <a:pPr>
              <a:lnSpc>
                <a:spcPct val="150000"/>
              </a:lnSpc>
            </a:pPr>
            <a:r>
              <a:rPr lang="en-GB" sz="1600" dirty="0"/>
              <a:t>Incontinence</a:t>
            </a:r>
          </a:p>
          <a:p>
            <a:pPr>
              <a:lnSpc>
                <a:spcPct val="150000"/>
              </a:lnSpc>
            </a:pPr>
            <a:r>
              <a:rPr lang="en-GB" sz="1600" dirty="0"/>
              <a:t>Vaginal wall thinning </a:t>
            </a:r>
          </a:p>
          <a:p>
            <a:pPr>
              <a:lnSpc>
                <a:spcPct val="150000"/>
              </a:lnSpc>
            </a:pPr>
            <a:r>
              <a:rPr lang="en-GB" sz="1600" dirty="0"/>
              <a:t>Decrease sexual response  </a:t>
            </a:r>
          </a:p>
          <a:p>
            <a:pPr>
              <a:lnSpc>
                <a:spcPct val="150000"/>
              </a:lnSpc>
            </a:pPr>
            <a:endParaRPr lang="en-GB" sz="1600" dirty="0"/>
          </a:p>
          <a:p>
            <a:pPr>
              <a:lnSpc>
                <a:spcPct val="150000"/>
              </a:lnSpc>
            </a:pPr>
            <a:r>
              <a:rPr lang="en-GB" sz="1600" b="1"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
        <p:nvSpPr>
          <p:cNvPr id="2" name="TextBox 5">
            <a:extLst>
              <a:ext uri="{FF2B5EF4-FFF2-40B4-BE49-F238E27FC236}">
                <a16:creationId xmlns:a16="http://schemas.microsoft.com/office/drawing/2014/main" id="{F84ED06F-23DF-634D-1C56-5A6F0CBB1E44}"/>
              </a:ext>
            </a:extLst>
          </p:cNvPr>
          <p:cNvSpPr txBox="1"/>
          <p:nvPr/>
        </p:nvSpPr>
        <p:spPr>
          <a:xfrm>
            <a:off x="4011652" y="1255103"/>
            <a:ext cx="6827437" cy="55003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Oestrogen Excess</a:t>
            </a:r>
          </a:p>
          <a:p>
            <a:pPr>
              <a:lnSpc>
                <a:spcPct val="150000"/>
              </a:lnSpc>
            </a:pPr>
            <a:r>
              <a:rPr lang="en-GB" sz="1600" dirty="0"/>
              <a:t>Bilateral pounding headache </a:t>
            </a:r>
          </a:p>
          <a:p>
            <a:pPr>
              <a:lnSpc>
                <a:spcPct val="150000"/>
              </a:lnSpc>
            </a:pPr>
            <a:r>
              <a:rPr lang="en-GB" sz="1600" dirty="0"/>
              <a:t>Recurrent vaginal yeast infections </a:t>
            </a:r>
          </a:p>
          <a:p>
            <a:pPr>
              <a:lnSpc>
                <a:spcPct val="150000"/>
              </a:lnSpc>
            </a:pPr>
            <a:r>
              <a:rPr lang="en-GB" sz="1600" dirty="0"/>
              <a:t>Breast swelling and tenderness</a:t>
            </a:r>
          </a:p>
          <a:p>
            <a:pPr>
              <a:lnSpc>
                <a:spcPct val="150000"/>
              </a:lnSpc>
            </a:pPr>
            <a:r>
              <a:rPr lang="en-GB" sz="1600" dirty="0"/>
              <a:t>Depression </a:t>
            </a:r>
          </a:p>
          <a:p>
            <a:pPr>
              <a:lnSpc>
                <a:spcPct val="150000"/>
              </a:lnSpc>
            </a:pPr>
            <a:r>
              <a:rPr lang="en-GB" sz="1600" dirty="0"/>
              <a:t>Nausea, Vomiting </a:t>
            </a:r>
          </a:p>
          <a:p>
            <a:pPr>
              <a:lnSpc>
                <a:spcPct val="150000"/>
              </a:lnSpc>
            </a:pPr>
            <a:r>
              <a:rPr lang="en-GB" sz="1600" dirty="0"/>
              <a:t>Bloating</a:t>
            </a:r>
          </a:p>
          <a:p>
            <a:pPr>
              <a:lnSpc>
                <a:spcPct val="150000"/>
              </a:lnSpc>
            </a:pPr>
            <a:r>
              <a:rPr lang="en-GB" sz="1600" dirty="0"/>
              <a:t>Leg cramps</a:t>
            </a:r>
          </a:p>
          <a:p>
            <a:pPr>
              <a:lnSpc>
                <a:spcPct val="150000"/>
              </a:lnSpc>
            </a:pPr>
            <a:r>
              <a:rPr lang="en-GB" sz="1600" dirty="0"/>
              <a:t>Yellow-tinged skin </a:t>
            </a:r>
          </a:p>
          <a:p>
            <a:pPr>
              <a:lnSpc>
                <a:spcPct val="150000"/>
              </a:lnSpc>
            </a:pPr>
            <a:r>
              <a:rPr lang="en-GB" sz="1600" dirty="0"/>
              <a:t>Excessive vaginal bleeding (perimenopause)</a:t>
            </a:r>
          </a:p>
          <a:p>
            <a:pPr>
              <a:lnSpc>
                <a:spcPct val="150000"/>
              </a:lnSpc>
            </a:pPr>
            <a:endParaRPr lang="en-GB" sz="1600" dirty="0"/>
          </a:p>
          <a:p>
            <a:pPr>
              <a:lnSpc>
                <a:spcPct val="150000"/>
              </a:lnSpc>
            </a:pPr>
            <a:endParaRPr lang="en-GB" sz="1600" dirty="0"/>
          </a:p>
          <a:p>
            <a:pPr>
              <a:lnSpc>
                <a:spcPct val="150000"/>
              </a:lnSpc>
            </a:pPr>
            <a:r>
              <a:rPr lang="en-GB" sz="1600" b="1"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331312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492039" y="583381"/>
            <a:ext cx="9491816" cy="20013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Understanding our hormones</a:t>
            </a:r>
          </a:p>
          <a:p>
            <a:r>
              <a:rPr lang="en-US" b="1" dirty="0"/>
              <a:t> </a:t>
            </a:r>
          </a:p>
          <a:p>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629602" y="1255103"/>
            <a:ext cx="4025525" cy="32843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Progesterone deficiency</a:t>
            </a:r>
          </a:p>
          <a:p>
            <a:pPr>
              <a:lnSpc>
                <a:spcPct val="150000"/>
              </a:lnSpc>
            </a:pPr>
            <a:r>
              <a:rPr lang="en-GB" sz="1600" dirty="0"/>
              <a:t>Premenstrual migraines </a:t>
            </a:r>
          </a:p>
          <a:p>
            <a:pPr>
              <a:lnSpc>
                <a:spcPct val="150000"/>
              </a:lnSpc>
            </a:pPr>
            <a:r>
              <a:rPr lang="en-GB" sz="1600" dirty="0"/>
              <a:t>PMS like symptoms</a:t>
            </a:r>
          </a:p>
          <a:p>
            <a:pPr>
              <a:lnSpc>
                <a:spcPct val="150000"/>
              </a:lnSpc>
            </a:pPr>
            <a:r>
              <a:rPr lang="en-GB" sz="1600" dirty="0"/>
              <a:t>Irregular and excessive  heavy periods</a:t>
            </a:r>
          </a:p>
          <a:p>
            <a:pPr>
              <a:lnSpc>
                <a:spcPct val="150000"/>
              </a:lnSpc>
            </a:pPr>
            <a:r>
              <a:rPr lang="en-GB" sz="1600" dirty="0"/>
              <a:t>Anxiety and nervousness</a:t>
            </a:r>
          </a:p>
          <a:p>
            <a:pPr>
              <a:lnSpc>
                <a:spcPct val="150000"/>
              </a:lnSpc>
            </a:pPr>
            <a:endParaRPr lang="en-GB" sz="1600" dirty="0"/>
          </a:p>
          <a:p>
            <a:pPr>
              <a:lnSpc>
                <a:spcPct val="150000"/>
              </a:lnSpc>
            </a:pPr>
            <a:r>
              <a:rPr lang="en-GB" sz="1600" b="1" dirty="0"/>
              <a:t> </a:t>
            </a:r>
          </a:p>
          <a:p>
            <a:pPr marL="285750" indent="-285750">
              <a:lnSpc>
                <a:spcPct val="150000"/>
              </a:lnSpc>
              <a:buFont typeface="Arial" panose="020B0604020202020204" pitchFamily="34" charset="0"/>
              <a:buChar char="•"/>
            </a:pPr>
            <a:endParaRPr lang="en-GB" sz="1600" dirty="0"/>
          </a:p>
          <a:p>
            <a:pPr>
              <a:lnSpc>
                <a:spcPct val="150000"/>
              </a:lnSpc>
            </a:pPr>
            <a:endParaRPr lang="en-GB" sz="1600" b="1" dirty="0"/>
          </a:p>
        </p:txBody>
      </p:sp>
      <p:sp>
        <p:nvSpPr>
          <p:cNvPr id="2" name="TextBox 5">
            <a:extLst>
              <a:ext uri="{FF2B5EF4-FFF2-40B4-BE49-F238E27FC236}">
                <a16:creationId xmlns:a16="http://schemas.microsoft.com/office/drawing/2014/main" id="{F84ED06F-23DF-634D-1C56-5A6F0CBB1E44}"/>
              </a:ext>
            </a:extLst>
          </p:cNvPr>
          <p:cNvSpPr txBox="1"/>
          <p:nvPr/>
        </p:nvSpPr>
        <p:spPr>
          <a:xfrm>
            <a:off x="4872524" y="1255103"/>
            <a:ext cx="2430801" cy="32843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Progesterone Excess</a:t>
            </a:r>
          </a:p>
          <a:p>
            <a:pPr>
              <a:lnSpc>
                <a:spcPct val="150000"/>
              </a:lnSpc>
            </a:pPr>
            <a:r>
              <a:rPr lang="en-GB" sz="1600" dirty="0"/>
              <a:t>Sleepiness</a:t>
            </a:r>
          </a:p>
          <a:p>
            <a:pPr>
              <a:lnSpc>
                <a:spcPct val="150000"/>
              </a:lnSpc>
            </a:pPr>
            <a:r>
              <a:rPr lang="en-GB" sz="1600" dirty="0"/>
              <a:t>Drowsiness</a:t>
            </a:r>
          </a:p>
          <a:p>
            <a:pPr>
              <a:lnSpc>
                <a:spcPct val="150000"/>
              </a:lnSpc>
            </a:pPr>
            <a:r>
              <a:rPr lang="en-GB" sz="1600" dirty="0"/>
              <a:t>Depression</a:t>
            </a:r>
          </a:p>
          <a:p>
            <a:pPr>
              <a:lnSpc>
                <a:spcPct val="150000"/>
              </a:lnSpc>
            </a:pPr>
            <a:endParaRPr lang="en-GB" sz="1600" dirty="0"/>
          </a:p>
          <a:p>
            <a:pPr>
              <a:lnSpc>
                <a:spcPct val="150000"/>
              </a:lnSpc>
            </a:pPr>
            <a:endParaRPr lang="en-GB" sz="1600" dirty="0"/>
          </a:p>
          <a:p>
            <a:pPr>
              <a:lnSpc>
                <a:spcPct val="150000"/>
              </a:lnSpc>
            </a:pPr>
            <a:r>
              <a:rPr lang="en-GB" sz="1600" b="1"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419919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492039" y="583381"/>
            <a:ext cx="9491816" cy="200131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Understanding our hormones</a:t>
            </a:r>
          </a:p>
          <a:p>
            <a:r>
              <a:rPr lang="en-US" b="1" dirty="0"/>
              <a:t> </a:t>
            </a:r>
          </a:p>
          <a:p>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629602" y="1255103"/>
            <a:ext cx="4025525" cy="439235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Testosterone deficiency</a:t>
            </a:r>
          </a:p>
          <a:p>
            <a:pPr>
              <a:lnSpc>
                <a:spcPct val="150000"/>
              </a:lnSpc>
            </a:pPr>
            <a:r>
              <a:rPr lang="en-GB" sz="1600" dirty="0"/>
              <a:t>Decreased Libido</a:t>
            </a:r>
          </a:p>
          <a:p>
            <a:pPr>
              <a:lnSpc>
                <a:spcPct val="150000"/>
              </a:lnSpc>
            </a:pPr>
            <a:r>
              <a:rPr lang="en-GB" sz="1600" dirty="0"/>
              <a:t>Impaired sexual functions</a:t>
            </a:r>
          </a:p>
          <a:p>
            <a:pPr>
              <a:lnSpc>
                <a:spcPct val="150000"/>
              </a:lnSpc>
            </a:pPr>
            <a:r>
              <a:rPr lang="en-GB" sz="1600" dirty="0"/>
              <a:t>Decreased overall energy </a:t>
            </a:r>
          </a:p>
          <a:p>
            <a:pPr>
              <a:lnSpc>
                <a:spcPct val="150000"/>
              </a:lnSpc>
            </a:pPr>
            <a:r>
              <a:rPr lang="en-GB" sz="1600" dirty="0"/>
              <a:t>Decreased sense of wellbeing</a:t>
            </a:r>
          </a:p>
          <a:p>
            <a:pPr>
              <a:lnSpc>
                <a:spcPct val="150000"/>
              </a:lnSpc>
            </a:pPr>
            <a:r>
              <a:rPr lang="en-GB" sz="1600" dirty="0"/>
              <a:t>Thinning pubic hair  </a:t>
            </a:r>
          </a:p>
          <a:p>
            <a:pPr>
              <a:lnSpc>
                <a:spcPct val="150000"/>
              </a:lnSpc>
            </a:pPr>
            <a:r>
              <a:rPr lang="en-GB" sz="1600" dirty="0"/>
              <a:t> </a:t>
            </a:r>
          </a:p>
          <a:p>
            <a:pPr>
              <a:lnSpc>
                <a:spcPct val="150000"/>
              </a:lnSpc>
            </a:pPr>
            <a:endParaRPr lang="en-GB" sz="1600" dirty="0"/>
          </a:p>
          <a:p>
            <a:pPr>
              <a:lnSpc>
                <a:spcPct val="150000"/>
              </a:lnSpc>
            </a:pPr>
            <a:endParaRPr lang="en-GB" sz="1600" dirty="0"/>
          </a:p>
          <a:p>
            <a:pPr>
              <a:lnSpc>
                <a:spcPct val="150000"/>
              </a:lnSpc>
            </a:pPr>
            <a:r>
              <a:rPr lang="en-GB" sz="1600" b="1"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
        <p:nvSpPr>
          <p:cNvPr id="2" name="TextBox 5">
            <a:extLst>
              <a:ext uri="{FF2B5EF4-FFF2-40B4-BE49-F238E27FC236}">
                <a16:creationId xmlns:a16="http://schemas.microsoft.com/office/drawing/2014/main" id="{F84ED06F-23DF-634D-1C56-5A6F0CBB1E44}"/>
              </a:ext>
            </a:extLst>
          </p:cNvPr>
          <p:cNvSpPr txBox="1"/>
          <p:nvPr/>
        </p:nvSpPr>
        <p:spPr>
          <a:xfrm>
            <a:off x="4872524" y="1255103"/>
            <a:ext cx="3309575" cy="402302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Testosterone Excess</a:t>
            </a:r>
          </a:p>
          <a:p>
            <a:pPr>
              <a:lnSpc>
                <a:spcPct val="150000"/>
              </a:lnSpc>
            </a:pPr>
            <a:r>
              <a:rPr lang="en-GB" sz="1600" dirty="0"/>
              <a:t>Mood disturbances</a:t>
            </a:r>
          </a:p>
          <a:p>
            <a:pPr>
              <a:lnSpc>
                <a:spcPct val="150000"/>
              </a:lnSpc>
            </a:pPr>
            <a:r>
              <a:rPr lang="en-GB" sz="1600" dirty="0"/>
              <a:t>Acne, particularly face and scalp</a:t>
            </a:r>
          </a:p>
          <a:p>
            <a:pPr>
              <a:lnSpc>
                <a:spcPct val="150000"/>
              </a:lnSpc>
            </a:pPr>
            <a:r>
              <a:rPr lang="en-GB" sz="1600" dirty="0"/>
              <a:t>Increased face hair growth </a:t>
            </a:r>
          </a:p>
          <a:p>
            <a:pPr>
              <a:lnSpc>
                <a:spcPct val="150000"/>
              </a:lnSpc>
            </a:pPr>
            <a:r>
              <a:rPr lang="en-GB" sz="1600" dirty="0"/>
              <a:t>Deepened voice </a:t>
            </a:r>
          </a:p>
          <a:p>
            <a:pPr>
              <a:lnSpc>
                <a:spcPct val="150000"/>
              </a:lnSpc>
            </a:pPr>
            <a:endParaRPr lang="en-GB" sz="1600" dirty="0"/>
          </a:p>
          <a:p>
            <a:pPr>
              <a:lnSpc>
                <a:spcPct val="150000"/>
              </a:lnSpc>
            </a:pPr>
            <a:endParaRPr lang="en-GB" sz="1600" dirty="0"/>
          </a:p>
          <a:p>
            <a:pPr>
              <a:lnSpc>
                <a:spcPct val="150000"/>
              </a:lnSpc>
            </a:pPr>
            <a:endParaRPr lang="en-GB" sz="1600" dirty="0"/>
          </a:p>
          <a:p>
            <a:pPr>
              <a:lnSpc>
                <a:spcPct val="150000"/>
              </a:lnSpc>
            </a:pPr>
            <a:r>
              <a:rPr lang="en-GB" sz="1600" b="1" dirty="0"/>
              <a:t> </a:t>
            </a:r>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b="1" dirty="0"/>
          </a:p>
        </p:txBody>
      </p:sp>
    </p:spTree>
    <p:extLst>
      <p:ext uri="{BB962C8B-B14F-4D97-AF65-F5344CB8AC3E}">
        <p14:creationId xmlns:p14="http://schemas.microsoft.com/office/powerpoint/2010/main" val="58088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4">
            <a:extLst>
              <a:ext uri="{FF2B5EF4-FFF2-40B4-BE49-F238E27FC236}">
                <a16:creationId xmlns:a16="http://schemas.microsoft.com/office/drawing/2014/main" id="{8A28DFEA-A09C-4606-95C7-C61F92AD2DBB}"/>
              </a:ext>
            </a:extLst>
          </p:cNvPr>
          <p:cNvSpPr txBox="1"/>
          <p:nvPr/>
        </p:nvSpPr>
        <p:spPr>
          <a:xfrm>
            <a:off x="492039" y="583381"/>
            <a:ext cx="9491816" cy="20013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R="0" lvl="0" algn="l" rtl="0">
              <a:lnSpc>
                <a:spcPct val="100000"/>
              </a:lnSpc>
              <a:spcBef>
                <a:spcPts val="0"/>
              </a:spcBef>
              <a:spcAft>
                <a:spcPts val="0"/>
              </a:spcAft>
            </a:defPPr>
            <a:lvl1pPr defTabSz="609630" hangingPunct="0">
              <a:lnSpc>
                <a:spcPct val="80000"/>
              </a:lnSpc>
              <a:buClrTx/>
              <a:defRPr sz="5400">
                <a:solidFill>
                  <a:srgbClr val="C78D96"/>
                </a:solidFill>
                <a:latin typeface="Roboto Light"/>
                <a:ea typeface="Roboto Bold"/>
                <a:cs typeface="Roboto Light"/>
              </a:defRPr>
            </a:lvl1pPr>
          </a:lstStyle>
          <a:p>
            <a:r>
              <a:rPr lang="en-US" b="1" dirty="0"/>
              <a:t>Tests that can assist</a:t>
            </a:r>
          </a:p>
          <a:p>
            <a:r>
              <a:rPr lang="en-US" b="1" dirty="0"/>
              <a:t> </a:t>
            </a:r>
          </a:p>
          <a:p>
            <a:endParaRPr lang="en-GB" b="1" dirty="0"/>
          </a:p>
        </p:txBody>
      </p:sp>
      <p:sp>
        <p:nvSpPr>
          <p:cNvPr id="11" name="TextBox 5">
            <a:extLst>
              <a:ext uri="{FF2B5EF4-FFF2-40B4-BE49-F238E27FC236}">
                <a16:creationId xmlns:a16="http://schemas.microsoft.com/office/drawing/2014/main" id="{842577E3-7BE4-AC0D-22AA-EF3C482FA37A}"/>
              </a:ext>
            </a:extLst>
          </p:cNvPr>
          <p:cNvSpPr txBox="1"/>
          <p:nvPr/>
        </p:nvSpPr>
        <p:spPr>
          <a:xfrm>
            <a:off x="629601" y="1255103"/>
            <a:ext cx="7481245" cy="47605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4100"/>
              </a:lnSpc>
              <a:defRPr sz="2900">
                <a:solidFill>
                  <a:srgbClr val="545454"/>
                </a:solidFill>
                <a:latin typeface="Lora"/>
                <a:ea typeface="Lora"/>
                <a:cs typeface="Lora"/>
              </a:defRPr>
            </a:lvl1pPr>
          </a:lstStyle>
          <a:p>
            <a:pPr>
              <a:lnSpc>
                <a:spcPct val="150000"/>
              </a:lnSpc>
            </a:pPr>
            <a:r>
              <a:rPr lang="en-GB" sz="1600" b="1" dirty="0"/>
              <a:t>Don’t guess when you can know</a:t>
            </a:r>
            <a:r>
              <a:rPr lang="en-GB" sz="1600" b="1" dirty="0">
                <a:solidFill>
                  <a:srgbClr val="FF0000"/>
                </a:solidFill>
              </a:rPr>
              <a:t> </a:t>
            </a:r>
          </a:p>
          <a:p>
            <a:pPr>
              <a:lnSpc>
                <a:spcPct val="150000"/>
              </a:lnSpc>
            </a:pPr>
            <a:r>
              <a:rPr lang="en-GB" sz="1600" dirty="0"/>
              <a:t>DUTCH hormones test </a:t>
            </a:r>
          </a:p>
          <a:p>
            <a:pPr>
              <a:lnSpc>
                <a:spcPct val="150000"/>
              </a:lnSpc>
            </a:pPr>
            <a:r>
              <a:rPr lang="en-GB" sz="1600" dirty="0"/>
              <a:t>Thyroid Hormones </a:t>
            </a:r>
          </a:p>
          <a:p>
            <a:pPr>
              <a:lnSpc>
                <a:spcPct val="150000"/>
              </a:lnSpc>
            </a:pPr>
            <a:r>
              <a:rPr lang="en-GB" sz="1600" dirty="0"/>
              <a:t>A1C and fasting glucose</a:t>
            </a:r>
          </a:p>
          <a:p>
            <a:pPr>
              <a:lnSpc>
                <a:spcPct val="150000"/>
              </a:lnSpc>
            </a:pPr>
            <a:r>
              <a:rPr lang="en-GB" sz="1600" dirty="0"/>
              <a:t>Full blood count</a:t>
            </a:r>
          </a:p>
          <a:p>
            <a:pPr>
              <a:lnSpc>
                <a:spcPct val="150000"/>
              </a:lnSpc>
            </a:pPr>
            <a:r>
              <a:rPr lang="en-GB" sz="1600" dirty="0"/>
              <a:t>Vitamins and Minerals testing</a:t>
            </a:r>
          </a:p>
          <a:p>
            <a:pPr>
              <a:lnSpc>
                <a:spcPct val="150000"/>
              </a:lnSpc>
            </a:pPr>
            <a:r>
              <a:rPr lang="en-GB" sz="1600" dirty="0"/>
              <a:t>Heavy metals tests </a:t>
            </a:r>
          </a:p>
          <a:p>
            <a:pPr>
              <a:lnSpc>
                <a:spcPct val="150000"/>
              </a:lnSpc>
            </a:pPr>
            <a:r>
              <a:rPr lang="en-GB" sz="1600" dirty="0"/>
              <a:t>Bone density tests</a:t>
            </a:r>
          </a:p>
          <a:p>
            <a:pPr>
              <a:lnSpc>
                <a:spcPct val="150000"/>
              </a:lnSpc>
            </a:pPr>
            <a:r>
              <a:rPr lang="en-GB" sz="1600" dirty="0"/>
              <a:t>Cortisol levels test </a:t>
            </a:r>
          </a:p>
          <a:p>
            <a:pPr>
              <a:lnSpc>
                <a:spcPct val="150000"/>
              </a:lnSpc>
            </a:pPr>
            <a:r>
              <a:rPr lang="en-GB" sz="1600" dirty="0"/>
              <a:t>Liver enzymes test </a:t>
            </a:r>
          </a:p>
          <a:p>
            <a:pPr>
              <a:lnSpc>
                <a:spcPct val="150000"/>
              </a:lnSpc>
            </a:pPr>
            <a:endParaRPr lang="en-GB" sz="1600" dirty="0"/>
          </a:p>
          <a:p>
            <a:pPr>
              <a:lnSpc>
                <a:spcPct val="150000"/>
              </a:lnSpc>
            </a:pPr>
            <a:endParaRPr lang="en-GB" sz="1600" dirty="0"/>
          </a:p>
          <a:p>
            <a:pPr>
              <a:lnSpc>
                <a:spcPct val="150000"/>
              </a:lnSpc>
            </a:pPr>
            <a:r>
              <a:rPr lang="en-GB" sz="1600" i="1" dirty="0"/>
              <a:t>Note: this does not include tests that might be required for specific ailments</a:t>
            </a:r>
          </a:p>
        </p:txBody>
      </p:sp>
    </p:spTree>
    <p:extLst>
      <p:ext uri="{BB962C8B-B14F-4D97-AF65-F5344CB8AC3E}">
        <p14:creationId xmlns:p14="http://schemas.microsoft.com/office/powerpoint/2010/main" val="882480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latha slide" id="{3F9D9A76-3506-4E47-A78E-176805D176CD}" vid="{5439CA99-B179-2345-84E9-C99DDB790A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5061</TotalTime>
  <Words>1478</Words>
  <Application>Microsoft Macintosh PowerPoint</Application>
  <PresentationFormat>Widescreen</PresentationFormat>
  <Paragraphs>280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Lora</vt:lpstr>
      <vt:lpstr>Roboto Light</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veroniek vermeulen</dc:creator>
  <cp:lastModifiedBy>Chantal Di Donato</cp:lastModifiedBy>
  <cp:revision>49</cp:revision>
  <dcterms:created xsi:type="dcterms:W3CDTF">2022-07-11T18:09:18Z</dcterms:created>
  <dcterms:modified xsi:type="dcterms:W3CDTF">2022-10-18T20:59:08Z</dcterms:modified>
</cp:coreProperties>
</file>